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6"/>
  </p:notesMasterIdLst>
  <p:handoutMasterIdLst>
    <p:handoutMasterId r:id="rId47"/>
  </p:handoutMasterIdLst>
  <p:sldIdLst>
    <p:sldId id="256" r:id="rId2"/>
    <p:sldId id="312" r:id="rId3"/>
    <p:sldId id="343" r:id="rId4"/>
    <p:sldId id="345" r:id="rId5"/>
    <p:sldId id="311" r:id="rId6"/>
    <p:sldId id="344" r:id="rId7"/>
    <p:sldId id="310" r:id="rId8"/>
    <p:sldId id="431" r:id="rId9"/>
    <p:sldId id="454" r:id="rId10"/>
    <p:sldId id="455" r:id="rId11"/>
    <p:sldId id="339" r:id="rId12"/>
    <p:sldId id="346" r:id="rId13"/>
    <p:sldId id="350" r:id="rId14"/>
    <p:sldId id="436" r:id="rId15"/>
    <p:sldId id="437" r:id="rId16"/>
    <p:sldId id="358" r:id="rId17"/>
    <p:sldId id="360" r:id="rId18"/>
    <p:sldId id="361" r:id="rId19"/>
    <p:sldId id="365" r:id="rId20"/>
    <p:sldId id="364" r:id="rId21"/>
    <p:sldId id="438" r:id="rId22"/>
    <p:sldId id="373" r:id="rId23"/>
    <p:sldId id="375" r:id="rId24"/>
    <p:sldId id="407" r:id="rId25"/>
    <p:sldId id="433" r:id="rId26"/>
    <p:sldId id="408" r:id="rId27"/>
    <p:sldId id="410" r:id="rId28"/>
    <p:sldId id="434" r:id="rId29"/>
    <p:sldId id="409" r:id="rId30"/>
    <p:sldId id="439" r:id="rId31"/>
    <p:sldId id="440" r:id="rId32"/>
    <p:sldId id="442" r:id="rId33"/>
    <p:sldId id="441" r:id="rId34"/>
    <p:sldId id="444" r:id="rId35"/>
    <p:sldId id="443" r:id="rId36"/>
    <p:sldId id="445" r:id="rId37"/>
    <p:sldId id="446" r:id="rId38"/>
    <p:sldId id="447" r:id="rId39"/>
    <p:sldId id="448" r:id="rId40"/>
    <p:sldId id="449" r:id="rId41"/>
    <p:sldId id="450" r:id="rId42"/>
    <p:sldId id="451" r:id="rId43"/>
    <p:sldId id="452" r:id="rId44"/>
    <p:sldId id="453" r:id="rId45"/>
  </p:sldIdLst>
  <p:sldSz cx="9902825" cy="7745413"/>
  <p:notesSz cx="6669088" cy="9926638"/>
  <p:defaultTextStyle>
    <a:defPPr>
      <a:defRPr lang="en-US"/>
    </a:defPPr>
    <a:lvl1pPr marL="0" algn="l" defTabSz="504200" rtl="0" eaLnBrk="1" latinLnBrk="0" hangingPunct="1">
      <a:defRPr sz="2000" kern="1200">
        <a:solidFill>
          <a:schemeClr val="tx1"/>
        </a:solidFill>
        <a:latin typeface="+mn-lt"/>
        <a:ea typeface="+mn-ea"/>
        <a:cs typeface="+mn-cs"/>
      </a:defRPr>
    </a:lvl1pPr>
    <a:lvl2pPr marL="504200" algn="l" defTabSz="504200" rtl="0" eaLnBrk="1" latinLnBrk="0" hangingPunct="1">
      <a:defRPr sz="2000" kern="1200">
        <a:solidFill>
          <a:schemeClr val="tx1"/>
        </a:solidFill>
        <a:latin typeface="+mn-lt"/>
        <a:ea typeface="+mn-ea"/>
        <a:cs typeface="+mn-cs"/>
      </a:defRPr>
    </a:lvl2pPr>
    <a:lvl3pPr marL="1008400" algn="l" defTabSz="504200" rtl="0" eaLnBrk="1" latinLnBrk="0" hangingPunct="1">
      <a:defRPr sz="2000" kern="1200">
        <a:solidFill>
          <a:schemeClr val="tx1"/>
        </a:solidFill>
        <a:latin typeface="+mn-lt"/>
        <a:ea typeface="+mn-ea"/>
        <a:cs typeface="+mn-cs"/>
      </a:defRPr>
    </a:lvl3pPr>
    <a:lvl4pPr marL="1512600" algn="l" defTabSz="504200" rtl="0" eaLnBrk="1" latinLnBrk="0" hangingPunct="1">
      <a:defRPr sz="2000" kern="1200">
        <a:solidFill>
          <a:schemeClr val="tx1"/>
        </a:solidFill>
        <a:latin typeface="+mn-lt"/>
        <a:ea typeface="+mn-ea"/>
        <a:cs typeface="+mn-cs"/>
      </a:defRPr>
    </a:lvl4pPr>
    <a:lvl5pPr marL="2016801" algn="l" defTabSz="504200" rtl="0" eaLnBrk="1" latinLnBrk="0" hangingPunct="1">
      <a:defRPr sz="2000" kern="1200">
        <a:solidFill>
          <a:schemeClr val="tx1"/>
        </a:solidFill>
        <a:latin typeface="+mn-lt"/>
        <a:ea typeface="+mn-ea"/>
        <a:cs typeface="+mn-cs"/>
      </a:defRPr>
    </a:lvl5pPr>
    <a:lvl6pPr marL="2521001" algn="l" defTabSz="504200" rtl="0" eaLnBrk="1" latinLnBrk="0" hangingPunct="1">
      <a:defRPr sz="2000" kern="1200">
        <a:solidFill>
          <a:schemeClr val="tx1"/>
        </a:solidFill>
        <a:latin typeface="+mn-lt"/>
        <a:ea typeface="+mn-ea"/>
        <a:cs typeface="+mn-cs"/>
      </a:defRPr>
    </a:lvl6pPr>
    <a:lvl7pPr marL="3025201" algn="l" defTabSz="504200" rtl="0" eaLnBrk="1" latinLnBrk="0" hangingPunct="1">
      <a:defRPr sz="2000" kern="1200">
        <a:solidFill>
          <a:schemeClr val="tx1"/>
        </a:solidFill>
        <a:latin typeface="+mn-lt"/>
        <a:ea typeface="+mn-ea"/>
        <a:cs typeface="+mn-cs"/>
      </a:defRPr>
    </a:lvl7pPr>
    <a:lvl8pPr marL="3529401" algn="l" defTabSz="504200" rtl="0" eaLnBrk="1" latinLnBrk="0" hangingPunct="1">
      <a:defRPr sz="2000" kern="1200">
        <a:solidFill>
          <a:schemeClr val="tx1"/>
        </a:solidFill>
        <a:latin typeface="+mn-lt"/>
        <a:ea typeface="+mn-ea"/>
        <a:cs typeface="+mn-cs"/>
      </a:defRPr>
    </a:lvl8pPr>
    <a:lvl9pPr marL="4033601" algn="l" defTabSz="50420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0">
          <p15:clr>
            <a:srgbClr val="A4A3A4"/>
          </p15:clr>
        </p15:guide>
        <p15:guide id="2" pos="3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snapToObjects="1">
      <p:cViewPr varScale="1">
        <p:scale>
          <a:sx n="97" d="100"/>
          <a:sy n="97" d="100"/>
        </p:scale>
        <p:origin x="1776" y="84"/>
      </p:cViewPr>
      <p:guideLst>
        <p:guide orient="horz" pos="2440"/>
        <p:guide pos="311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3CE5046E-F584-4BED-8002-A569AF011AF7}" type="datetimeFigureOut">
              <a:rPr lang="tr-TR" smtClean="0"/>
              <a:t>25.05.2022</a:t>
            </a:fld>
            <a:endParaRPr lang="tr-TR"/>
          </a:p>
        </p:txBody>
      </p:sp>
      <p:sp>
        <p:nvSpPr>
          <p:cNvPr id="4" name="Altbilgi Yer Tutucusu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E51EA79A-EE70-4737-8FD1-63D83BE2D232}" type="slidenum">
              <a:rPr lang="tr-TR" smtClean="0"/>
              <a:t>‹#›</a:t>
            </a:fld>
            <a:endParaRPr lang="tr-TR"/>
          </a:p>
        </p:txBody>
      </p:sp>
    </p:spTree>
    <p:extLst>
      <p:ext uri="{BB962C8B-B14F-4D97-AF65-F5344CB8AC3E}">
        <p14:creationId xmlns:p14="http://schemas.microsoft.com/office/powerpoint/2010/main" val="2693791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54A05895-8597-4F17-8EA2-461E6AB3CB1B}" type="datetimeFigureOut">
              <a:rPr lang="tr-TR" smtClean="0"/>
              <a:pPr/>
              <a:t>25.05.2022</a:t>
            </a:fld>
            <a:endParaRPr lang="tr-TR"/>
          </a:p>
        </p:txBody>
      </p:sp>
      <p:sp>
        <p:nvSpPr>
          <p:cNvPr id="4" name="Slayt Görüntüsü Yer Tutucusu 3"/>
          <p:cNvSpPr>
            <a:spLocks noGrp="1" noRot="1" noChangeAspect="1"/>
          </p:cNvSpPr>
          <p:nvPr>
            <p:ph type="sldImg" idx="2"/>
          </p:nvPr>
        </p:nvSpPr>
        <p:spPr>
          <a:xfrm>
            <a:off x="1193800" y="1241425"/>
            <a:ext cx="4281488"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364ECDB8-1F19-4A26-B187-375EC29F1A4F}" type="slidenum">
              <a:rPr lang="tr-TR" smtClean="0"/>
              <a:pPr/>
              <a:t>‹#›</a:t>
            </a:fld>
            <a:endParaRPr lang="tr-TR"/>
          </a:p>
        </p:txBody>
      </p:sp>
    </p:spTree>
    <p:extLst>
      <p:ext uri="{BB962C8B-B14F-4D97-AF65-F5344CB8AC3E}">
        <p14:creationId xmlns:p14="http://schemas.microsoft.com/office/powerpoint/2010/main" val="1622169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a:t>
            </a:fld>
            <a:endParaRPr lang="tr-TR"/>
          </a:p>
        </p:txBody>
      </p:sp>
    </p:spTree>
    <p:extLst>
      <p:ext uri="{BB962C8B-B14F-4D97-AF65-F5344CB8AC3E}">
        <p14:creationId xmlns:p14="http://schemas.microsoft.com/office/powerpoint/2010/main" val="384447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a:t>
            </a:fld>
            <a:endParaRPr lang="tr-TR"/>
          </a:p>
        </p:txBody>
      </p:sp>
    </p:spTree>
    <p:extLst>
      <p:ext uri="{BB962C8B-B14F-4D97-AF65-F5344CB8AC3E}">
        <p14:creationId xmlns:p14="http://schemas.microsoft.com/office/powerpoint/2010/main" val="865150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3</a:t>
            </a:fld>
            <a:endParaRPr lang="tr-TR"/>
          </a:p>
        </p:txBody>
      </p:sp>
    </p:spTree>
    <p:extLst>
      <p:ext uri="{BB962C8B-B14F-4D97-AF65-F5344CB8AC3E}">
        <p14:creationId xmlns:p14="http://schemas.microsoft.com/office/powerpoint/2010/main" val="2572564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4</a:t>
            </a:fld>
            <a:endParaRPr lang="tr-TR"/>
          </a:p>
        </p:txBody>
      </p:sp>
    </p:spTree>
    <p:extLst>
      <p:ext uri="{BB962C8B-B14F-4D97-AF65-F5344CB8AC3E}">
        <p14:creationId xmlns:p14="http://schemas.microsoft.com/office/powerpoint/2010/main" val="143153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5</a:t>
            </a:fld>
            <a:endParaRPr lang="tr-TR"/>
          </a:p>
        </p:txBody>
      </p:sp>
    </p:spTree>
    <p:extLst>
      <p:ext uri="{BB962C8B-B14F-4D97-AF65-F5344CB8AC3E}">
        <p14:creationId xmlns:p14="http://schemas.microsoft.com/office/powerpoint/2010/main" val="4089823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Kontrol ortamı</a:t>
            </a:r>
            <a:r>
              <a:rPr lang="tr-TR" sz="1200" b="0" i="0" u="none" strike="noStrike" kern="1200" baseline="0" dirty="0" smtClean="0">
                <a:solidFill>
                  <a:schemeClr val="tx1"/>
                </a:solidFill>
                <a:latin typeface="+mn-lt"/>
                <a:ea typeface="+mn-ea"/>
                <a:cs typeface="+mn-cs"/>
              </a:rPr>
              <a:t>, iç kontrolün diğer bileşenleri için temel oluşturmaktadır.</a:t>
            </a:r>
          </a:p>
          <a:p>
            <a:r>
              <a:rPr lang="tr-TR" sz="1200" b="0" i="0" u="none" strike="noStrike" kern="1200" baseline="0" dirty="0" smtClean="0">
                <a:solidFill>
                  <a:schemeClr val="tx1"/>
                </a:solidFill>
                <a:latin typeface="+mn-lt"/>
                <a:ea typeface="+mn-ea"/>
                <a:cs typeface="+mn-cs"/>
              </a:rPr>
              <a:t>Risk değerlendirme, İdarenin hedeflerine ulaşmasını engelleyecek risklerin tespit edilmesi, analiz edilmesi ve gerekli önlemlerin belirlenmesi</a:t>
            </a:r>
          </a:p>
          <a:p>
            <a:r>
              <a:rPr lang="tr-TR" sz="1200" b="0" i="0" u="none" strike="noStrike" kern="1200" baseline="0" dirty="0" smtClean="0">
                <a:solidFill>
                  <a:schemeClr val="tx1"/>
                </a:solidFill>
                <a:latin typeface="+mn-lt"/>
                <a:ea typeface="+mn-ea"/>
                <a:cs typeface="+mn-cs"/>
              </a:rPr>
              <a:t>Kontrol faaliyetleri; İdarenin hedeflerinin gerçekleştirilmesini sağlamak ve belirlenen riskleri yönetmek için oluşturulmuş politika ve prosedürler</a:t>
            </a:r>
          </a:p>
          <a:p>
            <a:r>
              <a:rPr lang="tr-TR" sz="1200" b="0" i="0" u="none" strike="noStrike" kern="1200" baseline="0" dirty="0" smtClean="0">
                <a:solidFill>
                  <a:schemeClr val="tx1"/>
                </a:solidFill>
                <a:latin typeface="+mn-lt"/>
                <a:ea typeface="+mn-ea"/>
                <a:cs typeface="+mn-cs"/>
              </a:rPr>
              <a:t>Bilgi ve iletişim; gerekli bilginin bu bilgiyi ihtiyaç duyan kişi veya yöneticiye belli bir formatta ve zaman dilimi içinde iletilmesini sağlayacak bilgi, iletişim ve kayıt sistemi</a:t>
            </a:r>
          </a:p>
          <a:p>
            <a:r>
              <a:rPr lang="tr-TR" sz="1200" b="0" i="0" u="none" strike="noStrike" kern="1200" baseline="0" dirty="0" smtClean="0">
                <a:solidFill>
                  <a:schemeClr val="tx1"/>
                </a:solidFill>
                <a:latin typeface="+mn-lt"/>
                <a:ea typeface="+mn-ea"/>
                <a:cs typeface="+mn-cs"/>
              </a:rPr>
              <a:t>İzleme; İç kontrol sisteminin kalitesini değerlendirmek üzere yürütülen tüm izleme faaliyetleri  </a:t>
            </a:r>
            <a:endParaRPr lang="tr-TR" dirty="0" smtClean="0"/>
          </a:p>
          <a:p>
            <a:endParaRPr lang="tr-TR" dirty="0"/>
          </a:p>
        </p:txBody>
      </p:sp>
      <p:sp>
        <p:nvSpPr>
          <p:cNvPr id="4" name="3 Slayt Numarası Yer Tutucusu"/>
          <p:cNvSpPr>
            <a:spLocks noGrp="1"/>
          </p:cNvSpPr>
          <p:nvPr>
            <p:ph type="sldNum" sz="quarter" idx="10"/>
          </p:nvPr>
        </p:nvSpPr>
        <p:spPr/>
        <p:txBody>
          <a:bodyPr/>
          <a:lstStyle/>
          <a:p>
            <a:fld id="{364ECDB8-1F19-4A26-B187-375EC29F1A4F}" type="slidenum">
              <a:rPr lang="tr-TR" smtClean="0"/>
              <a:pPr/>
              <a:t>6</a:t>
            </a:fld>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7</a:t>
            </a:fld>
            <a:endParaRPr lang="tr-TR"/>
          </a:p>
        </p:txBody>
      </p:sp>
    </p:spTree>
    <p:extLst>
      <p:ext uri="{BB962C8B-B14F-4D97-AF65-F5344CB8AC3E}">
        <p14:creationId xmlns:p14="http://schemas.microsoft.com/office/powerpoint/2010/main" val="6225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8</a:t>
            </a:fld>
            <a:endParaRPr lang="tr-TR"/>
          </a:p>
        </p:txBody>
      </p:sp>
    </p:spTree>
    <p:extLst>
      <p:ext uri="{BB962C8B-B14F-4D97-AF65-F5344CB8AC3E}">
        <p14:creationId xmlns:p14="http://schemas.microsoft.com/office/powerpoint/2010/main" val="1755593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solidFill>
                  <a:schemeClr val="tx1"/>
                </a:solidFill>
                <a:latin typeface="Calibri" pitchFamily="34" charset="0"/>
              </a:rPr>
              <a:t>Risk, pozitif ve negatif sonuçları kapsar. Pozitif sonuçlar doğuran riskler </a:t>
            </a:r>
            <a:r>
              <a:rPr lang="tr-TR" dirty="0" smtClean="0">
                <a:solidFill>
                  <a:srgbClr val="FF0000"/>
                </a:solidFill>
                <a:latin typeface="Calibri" pitchFamily="34" charset="0"/>
              </a:rPr>
              <a:t>fırsatlar</a:t>
            </a:r>
            <a:r>
              <a:rPr lang="tr-TR" dirty="0" smtClean="0">
                <a:solidFill>
                  <a:schemeClr val="tx1"/>
                </a:solidFill>
                <a:latin typeface="Calibri" pitchFamily="34" charset="0"/>
              </a:rPr>
              <a:t>, negatif sonuçlar doğuran riskler ise </a:t>
            </a:r>
            <a:r>
              <a:rPr lang="tr-TR" dirty="0" smtClean="0">
                <a:solidFill>
                  <a:srgbClr val="FF0000"/>
                </a:solidFill>
                <a:latin typeface="Calibri" pitchFamily="34" charset="0"/>
              </a:rPr>
              <a:t>tehditler</a:t>
            </a:r>
            <a:r>
              <a:rPr lang="tr-TR" dirty="0" smtClean="0">
                <a:solidFill>
                  <a:schemeClr val="tx1"/>
                </a:solidFill>
                <a:latin typeface="Calibri" pitchFamily="34" charset="0"/>
              </a:rPr>
              <a:t> olarak değerlendirilir.</a:t>
            </a:r>
          </a:p>
          <a:p>
            <a:pPr marL="0" indent="0">
              <a:buNone/>
            </a:pPr>
            <a:r>
              <a:rPr lang="tr-TR" b="1" dirty="0" smtClean="0">
                <a:solidFill>
                  <a:schemeClr val="tx1"/>
                </a:solidFill>
              </a:rPr>
              <a:t>Örnek:</a:t>
            </a:r>
            <a:r>
              <a:rPr lang="tr-TR" dirty="0" smtClean="0">
                <a:solidFill>
                  <a:schemeClr val="tx1"/>
                </a:solidFill>
              </a:rPr>
              <a:t>   </a:t>
            </a:r>
          </a:p>
          <a:p>
            <a:pPr marL="0" indent="0">
              <a:buNone/>
            </a:pPr>
            <a:r>
              <a:rPr lang="tr-TR" dirty="0" smtClean="0">
                <a:solidFill>
                  <a:schemeClr val="tx1"/>
                </a:solidFill>
              </a:rPr>
              <a:t>Hedef: İş süreçlerinde bilgi sistemi 	kullanımını/otomasyonu yaygınlaştırmak: </a:t>
            </a:r>
          </a:p>
          <a:p>
            <a:pPr marL="0" indent="0">
              <a:buNone/>
            </a:pPr>
            <a:r>
              <a:rPr lang="tr-TR" dirty="0" smtClean="0">
                <a:solidFill>
                  <a:schemeClr val="tx1"/>
                </a:solidFill>
              </a:rPr>
              <a:t>Tehdit: Teknik sorunlar nedeniyle sistemsel sorunlar 	yaşanması, iş/hizmet sürekliliğinin sağlanamaması</a:t>
            </a:r>
          </a:p>
          <a:p>
            <a:pPr marL="0" indent="0">
              <a:buNone/>
            </a:pPr>
            <a:r>
              <a:rPr lang="tr-TR" dirty="0" smtClean="0">
                <a:solidFill>
                  <a:schemeClr val="tx1"/>
                </a:solidFill>
              </a:rPr>
              <a:t>Fırsat: İşleri daha az hata ile daha kısa zamanda 	sonuçlandırmak</a:t>
            </a:r>
          </a:p>
          <a:p>
            <a:endParaRPr lang="tr-TR" dirty="0"/>
          </a:p>
        </p:txBody>
      </p:sp>
      <p:sp>
        <p:nvSpPr>
          <p:cNvPr id="4" name="3 Slayt Numarası Yer Tutucusu"/>
          <p:cNvSpPr>
            <a:spLocks noGrp="1"/>
          </p:cNvSpPr>
          <p:nvPr>
            <p:ph type="sldNum" sz="quarter" idx="10"/>
          </p:nvPr>
        </p:nvSpPr>
        <p:spPr/>
        <p:txBody>
          <a:bodyPr/>
          <a:lstStyle/>
          <a:p>
            <a:fld id="{364ECDB8-1F19-4A26-B187-375EC29F1A4F}" type="slidenum">
              <a:rPr lang="tr-TR" smtClean="0"/>
              <a:pPr/>
              <a:t>11</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indent="0">
              <a:buNone/>
            </a:pPr>
            <a:r>
              <a:rPr lang="tr-TR" b="1" dirty="0" smtClean="0">
                <a:solidFill>
                  <a:schemeClr val="tx1"/>
                </a:solidFill>
              </a:rPr>
              <a:t>Örnek:</a:t>
            </a:r>
            <a:r>
              <a:rPr lang="tr-TR" dirty="0" smtClean="0">
                <a:solidFill>
                  <a:schemeClr val="tx1"/>
                </a:solidFill>
              </a:rPr>
              <a:t> </a:t>
            </a:r>
          </a:p>
          <a:p>
            <a:pPr marL="0" indent="0">
              <a:buNone/>
            </a:pPr>
            <a:r>
              <a:rPr lang="tr-TR" dirty="0" smtClean="0">
                <a:solidFill>
                  <a:schemeClr val="tx1"/>
                </a:solidFill>
              </a:rPr>
              <a:t>	Hedef:  İşe zamanında gitmek</a:t>
            </a:r>
          </a:p>
          <a:p>
            <a:pPr marL="0" indent="0">
              <a:buNone/>
            </a:pPr>
            <a:r>
              <a:rPr lang="tr-TR" dirty="0" smtClean="0">
                <a:solidFill>
                  <a:schemeClr val="tx1"/>
                </a:solidFill>
              </a:rPr>
              <a:t>           	Riskler: Uyanamamak, trafik sıkışıklığı, 	</a:t>
            </a:r>
          </a:p>
          <a:p>
            <a:pPr marL="0" indent="0">
              <a:buNone/>
            </a:pPr>
            <a:r>
              <a:rPr lang="tr-TR" dirty="0" smtClean="0">
                <a:solidFill>
                  <a:schemeClr val="tx1"/>
                </a:solidFill>
              </a:rPr>
              <a:t>           	Olasılık : Saatinizi kurmazsanız uyanamama olasılığı artar</a:t>
            </a:r>
          </a:p>
          <a:p>
            <a:pPr marL="0" indent="0">
              <a:buNone/>
            </a:pPr>
            <a:r>
              <a:rPr lang="tr-TR" dirty="0" smtClean="0">
                <a:solidFill>
                  <a:schemeClr val="tx1"/>
                </a:solidFill>
              </a:rPr>
              <a:t>           	Etki: İşe geç kalınca amirinizden uyarı alabilirsiniz.</a:t>
            </a:r>
          </a:p>
          <a:p>
            <a:endParaRPr lang="tr-TR" dirty="0"/>
          </a:p>
        </p:txBody>
      </p:sp>
      <p:sp>
        <p:nvSpPr>
          <p:cNvPr id="4" name="3 Slayt Numarası Yer Tutucusu"/>
          <p:cNvSpPr>
            <a:spLocks noGrp="1"/>
          </p:cNvSpPr>
          <p:nvPr>
            <p:ph type="sldNum" sz="quarter" idx="10"/>
          </p:nvPr>
        </p:nvSpPr>
        <p:spPr/>
        <p:txBody>
          <a:bodyPr/>
          <a:lstStyle/>
          <a:p>
            <a:fld id="{364ECDB8-1F19-4A26-B187-375EC29F1A4F}" type="slidenum">
              <a:rPr lang="tr-TR" smtClean="0"/>
              <a:pPr/>
              <a:t>12</a:t>
            </a:fld>
            <a:endParaRPr 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13</a:t>
            </a:fld>
            <a:endParaRPr lang="tr-TR"/>
          </a:p>
        </p:txBody>
      </p:sp>
    </p:spTree>
    <p:extLst>
      <p:ext uri="{BB962C8B-B14F-4D97-AF65-F5344CB8AC3E}">
        <p14:creationId xmlns:p14="http://schemas.microsoft.com/office/powerpoint/2010/main" val="1262574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İdare düzeyi stratejik riskler</a:t>
            </a:r>
          </a:p>
          <a:p>
            <a:r>
              <a:rPr lang="tr-TR" dirty="0" smtClean="0"/>
              <a:t>Birim düzeyi program proje performans riskleri</a:t>
            </a:r>
          </a:p>
          <a:p>
            <a:r>
              <a:rPr lang="tr-TR" dirty="0" smtClean="0"/>
              <a:t>Alt Birim düzeyi  </a:t>
            </a:r>
            <a:r>
              <a:rPr lang="tr-TR" dirty="0" err="1" smtClean="0"/>
              <a:t>operasyonel</a:t>
            </a:r>
            <a:r>
              <a:rPr lang="tr-TR" dirty="0" smtClean="0"/>
              <a:t> riskler</a:t>
            </a:r>
            <a:endParaRPr lang="tr-TR" dirty="0"/>
          </a:p>
        </p:txBody>
      </p:sp>
      <p:sp>
        <p:nvSpPr>
          <p:cNvPr id="4" name="Slayt Numarası Yer Tutucusu 3"/>
          <p:cNvSpPr>
            <a:spLocks noGrp="1"/>
          </p:cNvSpPr>
          <p:nvPr>
            <p:ph type="sldNum" sz="quarter" idx="10"/>
          </p:nvPr>
        </p:nvSpPr>
        <p:spPr/>
        <p:txBody>
          <a:bodyPr/>
          <a:lstStyle/>
          <a:p>
            <a:fld id="{364ECDB8-1F19-4A26-B187-375EC29F1A4F}" type="slidenum">
              <a:rPr lang="tr-TR" smtClean="0"/>
              <a:pPr/>
              <a:t>14</a:t>
            </a:fld>
            <a:endParaRPr lang="tr-TR"/>
          </a:p>
        </p:txBody>
      </p:sp>
    </p:spTree>
    <p:extLst>
      <p:ext uri="{BB962C8B-B14F-4D97-AF65-F5344CB8AC3E}">
        <p14:creationId xmlns:p14="http://schemas.microsoft.com/office/powerpoint/2010/main" val="1366378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15</a:t>
            </a:fld>
            <a:endParaRPr lang="tr-TR"/>
          </a:p>
        </p:txBody>
      </p:sp>
    </p:spTree>
    <p:extLst>
      <p:ext uri="{BB962C8B-B14F-4D97-AF65-F5344CB8AC3E}">
        <p14:creationId xmlns:p14="http://schemas.microsoft.com/office/powerpoint/2010/main" val="2766987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16</a:t>
            </a:fld>
            <a:endParaRPr lang="tr-TR"/>
          </a:p>
        </p:txBody>
      </p:sp>
    </p:spTree>
    <p:extLst>
      <p:ext uri="{BB962C8B-B14F-4D97-AF65-F5344CB8AC3E}">
        <p14:creationId xmlns:p14="http://schemas.microsoft.com/office/powerpoint/2010/main" val="1640316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17</a:t>
            </a:fld>
            <a:endParaRPr lang="tr-TR"/>
          </a:p>
        </p:txBody>
      </p:sp>
    </p:spTree>
    <p:extLst>
      <p:ext uri="{BB962C8B-B14F-4D97-AF65-F5344CB8AC3E}">
        <p14:creationId xmlns:p14="http://schemas.microsoft.com/office/powerpoint/2010/main" val="3911281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18</a:t>
            </a:fld>
            <a:endParaRPr lang="tr-TR"/>
          </a:p>
        </p:txBody>
      </p:sp>
    </p:spTree>
    <p:extLst>
      <p:ext uri="{BB962C8B-B14F-4D97-AF65-F5344CB8AC3E}">
        <p14:creationId xmlns:p14="http://schemas.microsoft.com/office/powerpoint/2010/main" val="3022074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19</a:t>
            </a:fld>
            <a:endParaRPr lang="tr-TR"/>
          </a:p>
        </p:txBody>
      </p:sp>
    </p:spTree>
    <p:extLst>
      <p:ext uri="{BB962C8B-B14F-4D97-AF65-F5344CB8AC3E}">
        <p14:creationId xmlns:p14="http://schemas.microsoft.com/office/powerpoint/2010/main" val="3382643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20</a:t>
            </a:fld>
            <a:endParaRPr lang="tr-TR"/>
          </a:p>
        </p:txBody>
      </p:sp>
    </p:spTree>
    <p:extLst>
      <p:ext uri="{BB962C8B-B14F-4D97-AF65-F5344CB8AC3E}">
        <p14:creationId xmlns:p14="http://schemas.microsoft.com/office/powerpoint/2010/main" val="1822804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22</a:t>
            </a:fld>
            <a:endParaRPr lang="tr-TR"/>
          </a:p>
        </p:txBody>
      </p:sp>
    </p:spTree>
    <p:extLst>
      <p:ext uri="{BB962C8B-B14F-4D97-AF65-F5344CB8AC3E}">
        <p14:creationId xmlns:p14="http://schemas.microsoft.com/office/powerpoint/2010/main" val="2561925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23</a:t>
            </a:fld>
            <a:endParaRPr lang="tr-TR"/>
          </a:p>
        </p:txBody>
      </p:sp>
    </p:spTree>
    <p:extLst>
      <p:ext uri="{BB962C8B-B14F-4D97-AF65-F5344CB8AC3E}">
        <p14:creationId xmlns:p14="http://schemas.microsoft.com/office/powerpoint/2010/main" val="1016009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24</a:t>
            </a:fld>
            <a:endParaRPr lang="tr-TR"/>
          </a:p>
        </p:txBody>
      </p:sp>
    </p:spTree>
    <p:extLst>
      <p:ext uri="{BB962C8B-B14F-4D97-AF65-F5344CB8AC3E}">
        <p14:creationId xmlns:p14="http://schemas.microsoft.com/office/powerpoint/2010/main" val="184904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25</a:t>
            </a:fld>
            <a:endParaRPr lang="tr-TR"/>
          </a:p>
        </p:txBody>
      </p:sp>
    </p:spTree>
    <p:extLst>
      <p:ext uri="{BB962C8B-B14F-4D97-AF65-F5344CB8AC3E}">
        <p14:creationId xmlns:p14="http://schemas.microsoft.com/office/powerpoint/2010/main" val="1052347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26</a:t>
            </a:fld>
            <a:endParaRPr lang="tr-TR"/>
          </a:p>
        </p:txBody>
      </p:sp>
    </p:spTree>
    <p:extLst>
      <p:ext uri="{BB962C8B-B14F-4D97-AF65-F5344CB8AC3E}">
        <p14:creationId xmlns:p14="http://schemas.microsoft.com/office/powerpoint/2010/main" val="2724770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27</a:t>
            </a:fld>
            <a:endParaRPr lang="tr-TR"/>
          </a:p>
        </p:txBody>
      </p:sp>
    </p:spTree>
    <p:extLst>
      <p:ext uri="{BB962C8B-B14F-4D97-AF65-F5344CB8AC3E}">
        <p14:creationId xmlns:p14="http://schemas.microsoft.com/office/powerpoint/2010/main" val="1154154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28</a:t>
            </a:fld>
            <a:endParaRPr lang="tr-TR"/>
          </a:p>
        </p:txBody>
      </p:sp>
    </p:spTree>
    <p:extLst>
      <p:ext uri="{BB962C8B-B14F-4D97-AF65-F5344CB8AC3E}">
        <p14:creationId xmlns:p14="http://schemas.microsoft.com/office/powerpoint/2010/main" val="3352473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64ECDB8-1F19-4A26-B187-375EC29F1A4F}" type="slidenum">
              <a:rPr lang="tr-TR" smtClean="0"/>
              <a:pPr/>
              <a:t>29</a:t>
            </a:fld>
            <a:endParaRPr lang="tr-TR"/>
          </a:p>
        </p:txBody>
      </p:sp>
    </p:spTree>
    <p:extLst>
      <p:ext uri="{BB962C8B-B14F-4D97-AF65-F5344CB8AC3E}">
        <p14:creationId xmlns:p14="http://schemas.microsoft.com/office/powerpoint/2010/main" val="3336906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712" y="2406099"/>
            <a:ext cx="8417401" cy="1660244"/>
          </a:xfrm>
        </p:spPr>
        <p:txBody>
          <a:bodyPr/>
          <a:lstStyle/>
          <a:p>
            <a:r>
              <a:rPr lang="tr-TR" smtClean="0"/>
              <a:t>Click to edit Master title style</a:t>
            </a:r>
            <a:endParaRPr lang="en-US"/>
          </a:p>
        </p:txBody>
      </p:sp>
      <p:sp>
        <p:nvSpPr>
          <p:cNvPr id="3" name="Subtitle 2"/>
          <p:cNvSpPr>
            <a:spLocks noGrp="1"/>
          </p:cNvSpPr>
          <p:nvPr>
            <p:ph type="subTitle" idx="1"/>
          </p:nvPr>
        </p:nvSpPr>
        <p:spPr>
          <a:xfrm>
            <a:off x="1485424" y="4389068"/>
            <a:ext cx="6931978" cy="1979383"/>
          </a:xfrm>
        </p:spPr>
        <p:txBody>
          <a:bodyPr/>
          <a:lstStyle>
            <a:lvl1pPr marL="0" indent="0" algn="ctr">
              <a:buNone/>
              <a:defRPr>
                <a:solidFill>
                  <a:schemeClr val="tx1">
                    <a:tint val="75000"/>
                  </a:schemeClr>
                </a:solidFill>
              </a:defRPr>
            </a:lvl1pPr>
            <a:lvl2pPr marL="504200" indent="0" algn="ctr">
              <a:buNone/>
              <a:defRPr>
                <a:solidFill>
                  <a:schemeClr val="tx1">
                    <a:tint val="75000"/>
                  </a:schemeClr>
                </a:solidFill>
              </a:defRPr>
            </a:lvl2pPr>
            <a:lvl3pPr marL="1008400" indent="0" algn="ctr">
              <a:buNone/>
              <a:defRPr>
                <a:solidFill>
                  <a:schemeClr val="tx1">
                    <a:tint val="75000"/>
                  </a:schemeClr>
                </a:solidFill>
              </a:defRPr>
            </a:lvl3pPr>
            <a:lvl4pPr marL="1512600" indent="0" algn="ctr">
              <a:buNone/>
              <a:defRPr>
                <a:solidFill>
                  <a:schemeClr val="tx1">
                    <a:tint val="75000"/>
                  </a:schemeClr>
                </a:solidFill>
              </a:defRPr>
            </a:lvl4pPr>
            <a:lvl5pPr marL="2016801" indent="0" algn="ctr">
              <a:buNone/>
              <a:defRPr>
                <a:solidFill>
                  <a:schemeClr val="tx1">
                    <a:tint val="75000"/>
                  </a:schemeClr>
                </a:solidFill>
              </a:defRPr>
            </a:lvl5pPr>
            <a:lvl6pPr marL="2521001" indent="0" algn="ctr">
              <a:buNone/>
              <a:defRPr>
                <a:solidFill>
                  <a:schemeClr val="tx1">
                    <a:tint val="75000"/>
                  </a:schemeClr>
                </a:solidFill>
              </a:defRPr>
            </a:lvl6pPr>
            <a:lvl7pPr marL="3025201" indent="0" algn="ctr">
              <a:buNone/>
              <a:defRPr>
                <a:solidFill>
                  <a:schemeClr val="tx1">
                    <a:tint val="75000"/>
                  </a:schemeClr>
                </a:solidFill>
              </a:defRPr>
            </a:lvl7pPr>
            <a:lvl8pPr marL="3529401" indent="0" algn="ctr">
              <a:buNone/>
              <a:defRPr>
                <a:solidFill>
                  <a:schemeClr val="tx1">
                    <a:tint val="75000"/>
                  </a:schemeClr>
                </a:solidFill>
              </a:defRPr>
            </a:lvl8pPr>
            <a:lvl9pPr marL="4033601"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64F4151B-CA9F-47F8-8003-8C63D178FCBB}" type="datetime1">
              <a:rPr lang="tr-TR" smtClean="0"/>
              <a:pPr/>
              <a:t>25.05.2022</a:t>
            </a:fld>
            <a:endParaRPr lang="en-US"/>
          </a:p>
        </p:txBody>
      </p:sp>
      <p:sp>
        <p:nvSpPr>
          <p:cNvPr id="5" name="Footer Placeholder 4"/>
          <p:cNvSpPr>
            <a:spLocks noGrp="1"/>
          </p:cNvSpPr>
          <p:nvPr>
            <p:ph type="ftr" sz="quarter" idx="11"/>
          </p:nvPr>
        </p:nvSpPr>
        <p:spPr/>
        <p:txBody>
          <a:bodyPr/>
          <a:lstStyle/>
          <a:p>
            <a:r>
              <a:rPr lang="en-US" smtClean="0"/>
              <a:t>İç Denetim Birimi Başkanlığı</a:t>
            </a:r>
            <a:endParaRPr lang="en-US"/>
          </a:p>
        </p:txBody>
      </p:sp>
      <p:sp>
        <p:nvSpPr>
          <p:cNvPr id="6" name="Slide Number Placeholder 5"/>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246442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Footer Placeholder 4"/>
          <p:cNvSpPr>
            <a:spLocks noGrp="1"/>
          </p:cNvSpPr>
          <p:nvPr>
            <p:ph type="ftr" sz="quarter" idx="11"/>
          </p:nvPr>
        </p:nvSpPr>
        <p:spPr/>
        <p:txBody>
          <a:bodyPr/>
          <a:lstStyle/>
          <a:p>
            <a:r>
              <a:rPr lang="en-US" smtClean="0"/>
              <a:t>İç Denetim Birimi Başkanlığı</a:t>
            </a:r>
            <a:endParaRPr lang="en-US"/>
          </a:p>
        </p:txBody>
      </p:sp>
      <p:sp>
        <p:nvSpPr>
          <p:cNvPr id="6" name="Slide Number Placeholder 5"/>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3152575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255" y="4977146"/>
            <a:ext cx="8417401" cy="1538325"/>
          </a:xfrm>
        </p:spPr>
        <p:txBody>
          <a:bodyPr anchor="t"/>
          <a:lstStyle>
            <a:lvl1pPr algn="l">
              <a:defRPr sz="4400" b="1" cap="all"/>
            </a:lvl1pPr>
          </a:lstStyle>
          <a:p>
            <a:r>
              <a:rPr lang="tr-TR" smtClean="0"/>
              <a:t>Click to edit Master title style</a:t>
            </a:r>
            <a:endParaRPr lang="en-US"/>
          </a:p>
        </p:txBody>
      </p:sp>
      <p:sp>
        <p:nvSpPr>
          <p:cNvPr id="3" name="Text Placeholder 2"/>
          <p:cNvSpPr>
            <a:spLocks noGrp="1"/>
          </p:cNvSpPr>
          <p:nvPr>
            <p:ph type="body" idx="1"/>
          </p:nvPr>
        </p:nvSpPr>
        <p:spPr>
          <a:xfrm>
            <a:off x="782255" y="3282837"/>
            <a:ext cx="8417401" cy="1694309"/>
          </a:xfrm>
        </p:spPr>
        <p:txBody>
          <a:bodyPr anchor="b"/>
          <a:lstStyle>
            <a:lvl1pPr marL="0" indent="0">
              <a:buNone/>
              <a:defRPr sz="2200">
                <a:solidFill>
                  <a:schemeClr val="tx1">
                    <a:tint val="75000"/>
                  </a:schemeClr>
                </a:solidFill>
              </a:defRPr>
            </a:lvl1pPr>
            <a:lvl2pPr marL="504200" indent="0">
              <a:buNone/>
              <a:defRPr sz="2000">
                <a:solidFill>
                  <a:schemeClr val="tx1">
                    <a:tint val="75000"/>
                  </a:schemeClr>
                </a:solidFill>
              </a:defRPr>
            </a:lvl2pPr>
            <a:lvl3pPr marL="1008400" indent="0">
              <a:buNone/>
              <a:defRPr sz="1800">
                <a:solidFill>
                  <a:schemeClr val="tx1">
                    <a:tint val="75000"/>
                  </a:schemeClr>
                </a:solidFill>
              </a:defRPr>
            </a:lvl3pPr>
            <a:lvl4pPr marL="1512600" indent="0">
              <a:buNone/>
              <a:defRPr sz="1500">
                <a:solidFill>
                  <a:schemeClr val="tx1">
                    <a:tint val="75000"/>
                  </a:schemeClr>
                </a:solidFill>
              </a:defRPr>
            </a:lvl4pPr>
            <a:lvl5pPr marL="2016801" indent="0">
              <a:buNone/>
              <a:defRPr sz="1500">
                <a:solidFill>
                  <a:schemeClr val="tx1">
                    <a:tint val="75000"/>
                  </a:schemeClr>
                </a:solidFill>
              </a:defRPr>
            </a:lvl5pPr>
            <a:lvl6pPr marL="2521001" indent="0">
              <a:buNone/>
              <a:defRPr sz="1500">
                <a:solidFill>
                  <a:schemeClr val="tx1">
                    <a:tint val="75000"/>
                  </a:schemeClr>
                </a:solidFill>
              </a:defRPr>
            </a:lvl6pPr>
            <a:lvl7pPr marL="3025201" indent="0">
              <a:buNone/>
              <a:defRPr sz="1500">
                <a:solidFill>
                  <a:schemeClr val="tx1">
                    <a:tint val="75000"/>
                  </a:schemeClr>
                </a:solidFill>
              </a:defRPr>
            </a:lvl7pPr>
            <a:lvl8pPr marL="3529401" indent="0">
              <a:buNone/>
              <a:defRPr sz="1500">
                <a:solidFill>
                  <a:schemeClr val="tx1">
                    <a:tint val="75000"/>
                  </a:schemeClr>
                </a:solidFill>
              </a:defRPr>
            </a:lvl8pPr>
            <a:lvl9pPr marL="4033601" indent="0">
              <a:buNone/>
              <a:defRPr sz="15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8CBBA473-0B08-42D2-ACF5-63264967E3C0}" type="datetime1">
              <a:rPr lang="tr-TR" smtClean="0"/>
              <a:pPr/>
              <a:t>25.05.2022</a:t>
            </a:fld>
            <a:endParaRPr lang="en-US"/>
          </a:p>
        </p:txBody>
      </p:sp>
      <p:sp>
        <p:nvSpPr>
          <p:cNvPr id="5" name="Footer Placeholder 4"/>
          <p:cNvSpPr>
            <a:spLocks noGrp="1"/>
          </p:cNvSpPr>
          <p:nvPr>
            <p:ph type="ftr" sz="quarter" idx="11"/>
          </p:nvPr>
        </p:nvSpPr>
        <p:spPr/>
        <p:txBody>
          <a:bodyPr/>
          <a:lstStyle/>
          <a:p>
            <a:r>
              <a:rPr lang="en-US" smtClean="0"/>
              <a:t>İç Denetim Birimi Başkanlığı</a:t>
            </a:r>
            <a:endParaRPr lang="en-US"/>
          </a:p>
        </p:txBody>
      </p:sp>
      <p:sp>
        <p:nvSpPr>
          <p:cNvPr id="6" name="Slide Number Placeholder 5"/>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2104481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536404" y="2040343"/>
            <a:ext cx="4743385" cy="577320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5444835" y="2040343"/>
            <a:ext cx="4743384" cy="577320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CF5C6108-674B-44EC-A2C4-BB981ADA4BFE}" type="datetime1">
              <a:rPr lang="tr-TR" smtClean="0"/>
              <a:pPr/>
              <a:t>25.05.2022</a:t>
            </a:fld>
            <a:endParaRPr lang="en-US"/>
          </a:p>
        </p:txBody>
      </p:sp>
      <p:sp>
        <p:nvSpPr>
          <p:cNvPr id="6" name="Footer Placeholder 5"/>
          <p:cNvSpPr>
            <a:spLocks noGrp="1"/>
          </p:cNvSpPr>
          <p:nvPr>
            <p:ph type="ftr" sz="quarter" idx="11"/>
          </p:nvPr>
        </p:nvSpPr>
        <p:spPr/>
        <p:txBody>
          <a:bodyPr/>
          <a:lstStyle/>
          <a:p>
            <a:r>
              <a:rPr lang="en-US" smtClean="0"/>
              <a:t>İç Denetim Birimi Başkanlığı</a:t>
            </a:r>
            <a:endParaRPr lang="en-US"/>
          </a:p>
        </p:txBody>
      </p:sp>
      <p:sp>
        <p:nvSpPr>
          <p:cNvPr id="7" name="Slide Number Placeholder 6"/>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24798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141" y="310176"/>
            <a:ext cx="8912543" cy="1290902"/>
          </a:xfrm>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95141" y="1733754"/>
            <a:ext cx="4375467" cy="722546"/>
          </a:xfrm>
        </p:spPr>
        <p:txBody>
          <a:bodyPr anchor="b"/>
          <a:lstStyle>
            <a:lvl1pPr marL="0" indent="0">
              <a:buNone/>
              <a:defRPr sz="2600" b="1"/>
            </a:lvl1pPr>
            <a:lvl2pPr marL="504200" indent="0">
              <a:buNone/>
              <a:defRPr sz="2200" b="1"/>
            </a:lvl2pPr>
            <a:lvl3pPr marL="1008400" indent="0">
              <a:buNone/>
              <a:defRPr sz="2000" b="1"/>
            </a:lvl3pPr>
            <a:lvl4pPr marL="1512600" indent="0">
              <a:buNone/>
              <a:defRPr sz="1800" b="1"/>
            </a:lvl4pPr>
            <a:lvl5pPr marL="2016801" indent="0">
              <a:buNone/>
              <a:defRPr sz="1800" b="1"/>
            </a:lvl5pPr>
            <a:lvl6pPr marL="2521001" indent="0">
              <a:buNone/>
              <a:defRPr sz="1800" b="1"/>
            </a:lvl6pPr>
            <a:lvl7pPr marL="3025201" indent="0">
              <a:buNone/>
              <a:defRPr sz="1800" b="1"/>
            </a:lvl7pPr>
            <a:lvl8pPr marL="3529401" indent="0">
              <a:buNone/>
              <a:defRPr sz="1800" b="1"/>
            </a:lvl8pPr>
            <a:lvl9pPr marL="4033601" indent="0">
              <a:buNone/>
              <a:defRPr sz="1800" b="1"/>
            </a:lvl9pPr>
          </a:lstStyle>
          <a:p>
            <a:pPr lvl="0"/>
            <a:r>
              <a:rPr lang="tr-TR" smtClean="0"/>
              <a:t>Click to edit Master text styles</a:t>
            </a:r>
          </a:p>
        </p:txBody>
      </p:sp>
      <p:sp>
        <p:nvSpPr>
          <p:cNvPr id="4" name="Content Placeholder 3"/>
          <p:cNvSpPr>
            <a:spLocks noGrp="1"/>
          </p:cNvSpPr>
          <p:nvPr>
            <p:ph sz="half" idx="2"/>
          </p:nvPr>
        </p:nvSpPr>
        <p:spPr>
          <a:xfrm>
            <a:off x="495141" y="2456300"/>
            <a:ext cx="4375467" cy="44625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5030498" y="1733754"/>
            <a:ext cx="4377186" cy="722546"/>
          </a:xfrm>
        </p:spPr>
        <p:txBody>
          <a:bodyPr anchor="b"/>
          <a:lstStyle>
            <a:lvl1pPr marL="0" indent="0">
              <a:buNone/>
              <a:defRPr sz="2600" b="1"/>
            </a:lvl1pPr>
            <a:lvl2pPr marL="504200" indent="0">
              <a:buNone/>
              <a:defRPr sz="2200" b="1"/>
            </a:lvl2pPr>
            <a:lvl3pPr marL="1008400" indent="0">
              <a:buNone/>
              <a:defRPr sz="2000" b="1"/>
            </a:lvl3pPr>
            <a:lvl4pPr marL="1512600" indent="0">
              <a:buNone/>
              <a:defRPr sz="1800" b="1"/>
            </a:lvl4pPr>
            <a:lvl5pPr marL="2016801" indent="0">
              <a:buNone/>
              <a:defRPr sz="1800" b="1"/>
            </a:lvl5pPr>
            <a:lvl6pPr marL="2521001" indent="0">
              <a:buNone/>
              <a:defRPr sz="1800" b="1"/>
            </a:lvl6pPr>
            <a:lvl7pPr marL="3025201" indent="0">
              <a:buNone/>
              <a:defRPr sz="1800" b="1"/>
            </a:lvl7pPr>
            <a:lvl8pPr marL="3529401" indent="0">
              <a:buNone/>
              <a:defRPr sz="1800" b="1"/>
            </a:lvl8pPr>
            <a:lvl9pPr marL="4033601" indent="0">
              <a:buNone/>
              <a:defRPr sz="1800" b="1"/>
            </a:lvl9pPr>
          </a:lstStyle>
          <a:p>
            <a:pPr lvl="0"/>
            <a:r>
              <a:rPr lang="tr-TR" smtClean="0"/>
              <a:t>Click to edit Master text styles</a:t>
            </a:r>
          </a:p>
        </p:txBody>
      </p:sp>
      <p:sp>
        <p:nvSpPr>
          <p:cNvPr id="6" name="Content Placeholder 5"/>
          <p:cNvSpPr>
            <a:spLocks noGrp="1"/>
          </p:cNvSpPr>
          <p:nvPr>
            <p:ph sz="quarter" idx="4"/>
          </p:nvPr>
        </p:nvSpPr>
        <p:spPr>
          <a:xfrm>
            <a:off x="5030498" y="2456300"/>
            <a:ext cx="4377186" cy="44625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0D7CAD0C-596C-4A64-905F-4FD98E7F5245}" type="datetime1">
              <a:rPr lang="tr-TR" smtClean="0"/>
              <a:pPr/>
              <a:t>25.05.2022</a:t>
            </a:fld>
            <a:endParaRPr lang="en-US"/>
          </a:p>
        </p:txBody>
      </p:sp>
      <p:sp>
        <p:nvSpPr>
          <p:cNvPr id="8" name="Footer Placeholder 7"/>
          <p:cNvSpPr>
            <a:spLocks noGrp="1"/>
          </p:cNvSpPr>
          <p:nvPr>
            <p:ph type="ftr" sz="quarter" idx="11"/>
          </p:nvPr>
        </p:nvSpPr>
        <p:spPr/>
        <p:txBody>
          <a:bodyPr/>
          <a:lstStyle/>
          <a:p>
            <a:r>
              <a:rPr lang="en-US" smtClean="0"/>
              <a:t>İç Denetim Birimi Başkanlığı</a:t>
            </a:r>
            <a:endParaRPr lang="en-US"/>
          </a:p>
        </p:txBody>
      </p:sp>
      <p:sp>
        <p:nvSpPr>
          <p:cNvPr id="9" name="Slide Number Placeholder 8"/>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2793115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EAA6AB00-0F81-4CEC-A093-5D8256B9E44C}" type="datetime1">
              <a:rPr lang="tr-TR" smtClean="0"/>
              <a:pPr/>
              <a:t>25.05.2022</a:t>
            </a:fld>
            <a:endParaRPr lang="en-US"/>
          </a:p>
        </p:txBody>
      </p:sp>
      <p:sp>
        <p:nvSpPr>
          <p:cNvPr id="4" name="Footer Placeholder 3"/>
          <p:cNvSpPr>
            <a:spLocks noGrp="1"/>
          </p:cNvSpPr>
          <p:nvPr>
            <p:ph type="ftr" sz="quarter" idx="11"/>
          </p:nvPr>
        </p:nvSpPr>
        <p:spPr/>
        <p:txBody>
          <a:bodyPr/>
          <a:lstStyle/>
          <a:p>
            <a:r>
              <a:rPr lang="en-US" smtClean="0"/>
              <a:t>İç Denetim Birimi Başkanlığı</a:t>
            </a:r>
            <a:endParaRPr lang="en-US"/>
          </a:p>
        </p:txBody>
      </p:sp>
      <p:sp>
        <p:nvSpPr>
          <p:cNvPr id="5" name="Slide Number Placeholder 4"/>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3314914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1AD04F-49C8-415D-8E4B-8D69DA5B6D9E}" type="datetime1">
              <a:rPr lang="tr-TR" smtClean="0"/>
              <a:pPr/>
              <a:t>25.05.2022</a:t>
            </a:fld>
            <a:endParaRPr lang="en-US"/>
          </a:p>
        </p:txBody>
      </p:sp>
      <p:sp>
        <p:nvSpPr>
          <p:cNvPr id="3" name="Footer Placeholder 2"/>
          <p:cNvSpPr>
            <a:spLocks noGrp="1"/>
          </p:cNvSpPr>
          <p:nvPr>
            <p:ph type="ftr" sz="quarter" idx="11"/>
          </p:nvPr>
        </p:nvSpPr>
        <p:spPr/>
        <p:txBody>
          <a:bodyPr/>
          <a:lstStyle/>
          <a:p>
            <a:r>
              <a:rPr lang="en-US" smtClean="0"/>
              <a:t>İç Denetim Birimi Başkanlığı</a:t>
            </a:r>
            <a:endParaRPr lang="en-US"/>
          </a:p>
        </p:txBody>
      </p:sp>
      <p:sp>
        <p:nvSpPr>
          <p:cNvPr id="4" name="Slide Number Placeholder 3"/>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3638780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142" y="308382"/>
            <a:ext cx="3257961" cy="1312417"/>
          </a:xfrm>
        </p:spPr>
        <p:txBody>
          <a:bodyPr anchor="b"/>
          <a:lstStyle>
            <a:lvl1pPr algn="l">
              <a:defRPr sz="2200" b="1"/>
            </a:lvl1pPr>
          </a:lstStyle>
          <a:p>
            <a:r>
              <a:rPr lang="tr-TR" smtClean="0"/>
              <a:t>Click to edit Master title style</a:t>
            </a:r>
            <a:endParaRPr lang="en-US"/>
          </a:p>
        </p:txBody>
      </p:sp>
      <p:sp>
        <p:nvSpPr>
          <p:cNvPr id="3" name="Content Placeholder 2"/>
          <p:cNvSpPr>
            <a:spLocks noGrp="1"/>
          </p:cNvSpPr>
          <p:nvPr>
            <p:ph idx="1"/>
          </p:nvPr>
        </p:nvSpPr>
        <p:spPr>
          <a:xfrm>
            <a:off x="3871730" y="308383"/>
            <a:ext cx="5535954" cy="6610495"/>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95142" y="1620800"/>
            <a:ext cx="3257961" cy="5298078"/>
          </a:xfrm>
        </p:spPr>
        <p:txBody>
          <a:bodyPr/>
          <a:lstStyle>
            <a:lvl1pPr marL="0" indent="0">
              <a:buNone/>
              <a:defRPr sz="1500"/>
            </a:lvl1pPr>
            <a:lvl2pPr marL="504200" indent="0">
              <a:buNone/>
              <a:defRPr sz="1300"/>
            </a:lvl2pPr>
            <a:lvl3pPr marL="1008400" indent="0">
              <a:buNone/>
              <a:defRPr sz="1100"/>
            </a:lvl3pPr>
            <a:lvl4pPr marL="1512600" indent="0">
              <a:buNone/>
              <a:defRPr sz="1000"/>
            </a:lvl4pPr>
            <a:lvl5pPr marL="2016801" indent="0">
              <a:buNone/>
              <a:defRPr sz="1000"/>
            </a:lvl5pPr>
            <a:lvl6pPr marL="2521001" indent="0">
              <a:buNone/>
              <a:defRPr sz="1000"/>
            </a:lvl6pPr>
            <a:lvl7pPr marL="3025201" indent="0">
              <a:buNone/>
              <a:defRPr sz="1000"/>
            </a:lvl7pPr>
            <a:lvl8pPr marL="3529401" indent="0">
              <a:buNone/>
              <a:defRPr sz="1000"/>
            </a:lvl8pPr>
            <a:lvl9pPr marL="4033601" indent="0">
              <a:buNone/>
              <a:defRPr sz="10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8BF1623F-5E1B-4812-9DC7-0AC3FBA5FD1F}" type="datetime1">
              <a:rPr lang="tr-TR" smtClean="0"/>
              <a:pPr/>
              <a:t>25.05.2022</a:t>
            </a:fld>
            <a:endParaRPr lang="en-US"/>
          </a:p>
        </p:txBody>
      </p:sp>
      <p:sp>
        <p:nvSpPr>
          <p:cNvPr id="6" name="Footer Placeholder 5"/>
          <p:cNvSpPr>
            <a:spLocks noGrp="1"/>
          </p:cNvSpPr>
          <p:nvPr>
            <p:ph type="ftr" sz="quarter" idx="11"/>
          </p:nvPr>
        </p:nvSpPr>
        <p:spPr/>
        <p:txBody>
          <a:bodyPr/>
          <a:lstStyle/>
          <a:p>
            <a:r>
              <a:rPr lang="en-US" smtClean="0"/>
              <a:t>İç Denetim Birimi Başkanlığı</a:t>
            </a:r>
            <a:endParaRPr lang="en-US"/>
          </a:p>
        </p:txBody>
      </p:sp>
      <p:sp>
        <p:nvSpPr>
          <p:cNvPr id="7" name="Slide Number Placeholder 6"/>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1883361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023" y="5421789"/>
            <a:ext cx="5941695" cy="640073"/>
          </a:xfrm>
        </p:spPr>
        <p:txBody>
          <a:bodyPr anchor="b"/>
          <a:lstStyle>
            <a:lvl1pPr algn="l">
              <a:defRPr sz="2200" b="1"/>
            </a:lvl1pPr>
          </a:lstStyle>
          <a:p>
            <a:r>
              <a:rPr lang="tr-TR" smtClean="0"/>
              <a:t>Click to edit Master title style</a:t>
            </a:r>
            <a:endParaRPr lang="en-US"/>
          </a:p>
        </p:txBody>
      </p:sp>
      <p:sp>
        <p:nvSpPr>
          <p:cNvPr id="3" name="Picture Placeholder 2"/>
          <p:cNvSpPr>
            <a:spLocks noGrp="1"/>
          </p:cNvSpPr>
          <p:nvPr>
            <p:ph type="pic" idx="1"/>
          </p:nvPr>
        </p:nvSpPr>
        <p:spPr>
          <a:xfrm>
            <a:off x="1941023" y="692067"/>
            <a:ext cx="5941695" cy="4647248"/>
          </a:xfrm>
        </p:spPr>
        <p:txBody>
          <a:bodyPr/>
          <a:lstStyle>
            <a:lvl1pPr marL="0" indent="0">
              <a:buNone/>
              <a:defRPr sz="3500"/>
            </a:lvl1pPr>
            <a:lvl2pPr marL="504200" indent="0">
              <a:buNone/>
              <a:defRPr sz="3100"/>
            </a:lvl2pPr>
            <a:lvl3pPr marL="1008400" indent="0">
              <a:buNone/>
              <a:defRPr sz="2600"/>
            </a:lvl3pPr>
            <a:lvl4pPr marL="1512600" indent="0">
              <a:buNone/>
              <a:defRPr sz="2200"/>
            </a:lvl4pPr>
            <a:lvl5pPr marL="2016801" indent="0">
              <a:buNone/>
              <a:defRPr sz="2200"/>
            </a:lvl5pPr>
            <a:lvl6pPr marL="2521001" indent="0">
              <a:buNone/>
              <a:defRPr sz="2200"/>
            </a:lvl6pPr>
            <a:lvl7pPr marL="3025201" indent="0">
              <a:buNone/>
              <a:defRPr sz="2200"/>
            </a:lvl7pPr>
            <a:lvl8pPr marL="3529401" indent="0">
              <a:buNone/>
              <a:defRPr sz="2200"/>
            </a:lvl8pPr>
            <a:lvl9pPr marL="4033601" indent="0">
              <a:buNone/>
              <a:defRPr sz="2200"/>
            </a:lvl9pPr>
          </a:lstStyle>
          <a:p>
            <a:endParaRPr lang="en-US"/>
          </a:p>
        </p:txBody>
      </p:sp>
      <p:sp>
        <p:nvSpPr>
          <p:cNvPr id="4" name="Text Placeholder 3"/>
          <p:cNvSpPr>
            <a:spLocks noGrp="1"/>
          </p:cNvSpPr>
          <p:nvPr>
            <p:ph type="body" sz="half" idx="2"/>
          </p:nvPr>
        </p:nvSpPr>
        <p:spPr>
          <a:xfrm>
            <a:off x="1941023" y="6061862"/>
            <a:ext cx="5941695" cy="909010"/>
          </a:xfrm>
        </p:spPr>
        <p:txBody>
          <a:bodyPr/>
          <a:lstStyle>
            <a:lvl1pPr marL="0" indent="0">
              <a:buNone/>
              <a:defRPr sz="1500"/>
            </a:lvl1pPr>
            <a:lvl2pPr marL="504200" indent="0">
              <a:buNone/>
              <a:defRPr sz="1300"/>
            </a:lvl2pPr>
            <a:lvl3pPr marL="1008400" indent="0">
              <a:buNone/>
              <a:defRPr sz="1100"/>
            </a:lvl3pPr>
            <a:lvl4pPr marL="1512600" indent="0">
              <a:buNone/>
              <a:defRPr sz="1000"/>
            </a:lvl4pPr>
            <a:lvl5pPr marL="2016801" indent="0">
              <a:buNone/>
              <a:defRPr sz="1000"/>
            </a:lvl5pPr>
            <a:lvl6pPr marL="2521001" indent="0">
              <a:buNone/>
              <a:defRPr sz="1000"/>
            </a:lvl6pPr>
            <a:lvl7pPr marL="3025201" indent="0">
              <a:buNone/>
              <a:defRPr sz="1000"/>
            </a:lvl7pPr>
            <a:lvl8pPr marL="3529401" indent="0">
              <a:buNone/>
              <a:defRPr sz="1000"/>
            </a:lvl8pPr>
            <a:lvl9pPr marL="4033601" indent="0">
              <a:buNone/>
              <a:defRPr sz="10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4BD0AEFD-DB27-4986-8236-12F0273B09F8}" type="datetime1">
              <a:rPr lang="tr-TR" smtClean="0"/>
              <a:pPr/>
              <a:t>25.05.2022</a:t>
            </a:fld>
            <a:endParaRPr lang="en-US"/>
          </a:p>
        </p:txBody>
      </p:sp>
      <p:sp>
        <p:nvSpPr>
          <p:cNvPr id="6" name="Footer Placeholder 5"/>
          <p:cNvSpPr>
            <a:spLocks noGrp="1"/>
          </p:cNvSpPr>
          <p:nvPr>
            <p:ph type="ftr" sz="quarter" idx="11"/>
          </p:nvPr>
        </p:nvSpPr>
        <p:spPr/>
        <p:txBody>
          <a:bodyPr/>
          <a:lstStyle/>
          <a:p>
            <a:r>
              <a:rPr lang="en-US" smtClean="0"/>
              <a:t>İç Denetim Birimi Başkanlığı</a:t>
            </a:r>
            <a:endParaRPr lang="en-US"/>
          </a:p>
        </p:txBody>
      </p:sp>
      <p:sp>
        <p:nvSpPr>
          <p:cNvPr id="7" name="Slide Number Placeholder 6"/>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381356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FD2C90C6-9833-41CD-959C-61DAD83F503D}" type="datetime1">
              <a:rPr lang="tr-TR" smtClean="0"/>
              <a:pPr/>
              <a:t>25.05.2022</a:t>
            </a:fld>
            <a:endParaRPr lang="en-US"/>
          </a:p>
        </p:txBody>
      </p:sp>
      <p:sp>
        <p:nvSpPr>
          <p:cNvPr id="5" name="Footer Placeholder 4"/>
          <p:cNvSpPr>
            <a:spLocks noGrp="1"/>
          </p:cNvSpPr>
          <p:nvPr>
            <p:ph type="ftr" sz="quarter" idx="11"/>
          </p:nvPr>
        </p:nvSpPr>
        <p:spPr/>
        <p:txBody>
          <a:bodyPr/>
          <a:lstStyle/>
          <a:p>
            <a:r>
              <a:rPr lang="en-US" smtClean="0"/>
              <a:t>İç Denetim Birimi Başkanlığı</a:t>
            </a:r>
            <a:endParaRPr lang="en-US"/>
          </a:p>
        </p:txBody>
      </p:sp>
      <p:sp>
        <p:nvSpPr>
          <p:cNvPr id="6" name="Slide Number Placeholder 5"/>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3748897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6125" y="349620"/>
            <a:ext cx="2412094" cy="7463924"/>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536404" y="349620"/>
            <a:ext cx="7074675" cy="7463924"/>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F2E60B35-D5B3-4EE8-96F6-C0C3E3BF3BA4}" type="datetime1">
              <a:rPr lang="tr-TR" smtClean="0"/>
              <a:pPr/>
              <a:t>25.05.2022</a:t>
            </a:fld>
            <a:endParaRPr lang="en-US"/>
          </a:p>
        </p:txBody>
      </p:sp>
      <p:sp>
        <p:nvSpPr>
          <p:cNvPr id="5" name="Footer Placeholder 4"/>
          <p:cNvSpPr>
            <a:spLocks noGrp="1"/>
          </p:cNvSpPr>
          <p:nvPr>
            <p:ph type="ftr" sz="quarter" idx="11"/>
          </p:nvPr>
        </p:nvSpPr>
        <p:spPr/>
        <p:txBody>
          <a:bodyPr/>
          <a:lstStyle/>
          <a:p>
            <a:r>
              <a:rPr lang="en-US" smtClean="0"/>
              <a:t>İç Denetim Birimi Başkanlığı</a:t>
            </a:r>
            <a:endParaRPr lang="en-US"/>
          </a:p>
        </p:txBody>
      </p:sp>
      <p:sp>
        <p:nvSpPr>
          <p:cNvPr id="6" name="Slide Number Placeholder 5"/>
          <p:cNvSpPr>
            <a:spLocks noGrp="1"/>
          </p:cNvSpPr>
          <p:nvPr>
            <p:ph type="sldNum" sz="quarter" idx="12"/>
          </p:nvPr>
        </p:nvSpPr>
        <p:spPr/>
        <p:txBody>
          <a:bodyPr/>
          <a:lstStyle/>
          <a:p>
            <a:fld id="{0730640D-858F-9243-9CB1-649F5F212DF7}" type="slidenum">
              <a:rPr lang="en-US" smtClean="0"/>
              <a:pPr/>
              <a:t>‹#›</a:t>
            </a:fld>
            <a:endParaRPr lang="en-US"/>
          </a:p>
        </p:txBody>
      </p:sp>
    </p:spTree>
    <p:extLst>
      <p:ext uri="{BB962C8B-B14F-4D97-AF65-F5344CB8AC3E}">
        <p14:creationId xmlns:p14="http://schemas.microsoft.com/office/powerpoint/2010/main" val="24941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141" y="310176"/>
            <a:ext cx="8912543" cy="1290902"/>
          </a:xfrm>
          <a:prstGeom prst="rect">
            <a:avLst/>
          </a:prstGeom>
        </p:spPr>
        <p:txBody>
          <a:bodyPr vert="horz" lIns="100840" tIns="50420" rIns="100840" bIns="504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95141" y="1807263"/>
            <a:ext cx="8912543" cy="5111615"/>
          </a:xfrm>
          <a:prstGeom prst="rect">
            <a:avLst/>
          </a:prstGeom>
        </p:spPr>
        <p:txBody>
          <a:bodyPr vert="horz" lIns="100840" tIns="50420" rIns="100840" bIns="504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95141" y="7178851"/>
            <a:ext cx="2310659" cy="412372"/>
          </a:xfrm>
          <a:prstGeom prst="rect">
            <a:avLst/>
          </a:prstGeom>
        </p:spPr>
        <p:txBody>
          <a:bodyPr vert="horz" lIns="100840" tIns="50420" rIns="100840" bIns="50420" rtlCol="0" anchor="ctr"/>
          <a:lstStyle>
            <a:lvl1pPr algn="l">
              <a:defRPr sz="1300">
                <a:solidFill>
                  <a:schemeClr val="tx1">
                    <a:tint val="75000"/>
                  </a:schemeClr>
                </a:solidFill>
              </a:defRPr>
            </a:lvl1pPr>
          </a:lstStyle>
          <a:p>
            <a:fld id="{97A9ABF5-CF65-4228-8528-A9578FA33DCC}" type="datetime1">
              <a:rPr lang="tr-TR" smtClean="0"/>
              <a:pPr/>
              <a:t>25.05.2022</a:t>
            </a:fld>
            <a:endParaRPr lang="en-US"/>
          </a:p>
        </p:txBody>
      </p:sp>
      <p:sp>
        <p:nvSpPr>
          <p:cNvPr id="5" name="Footer Placeholder 4"/>
          <p:cNvSpPr>
            <a:spLocks noGrp="1"/>
          </p:cNvSpPr>
          <p:nvPr>
            <p:ph type="ftr" sz="quarter" idx="3"/>
          </p:nvPr>
        </p:nvSpPr>
        <p:spPr>
          <a:xfrm>
            <a:off x="3383465" y="7178851"/>
            <a:ext cx="3135895" cy="412372"/>
          </a:xfrm>
          <a:prstGeom prst="rect">
            <a:avLst/>
          </a:prstGeom>
        </p:spPr>
        <p:txBody>
          <a:bodyPr vert="horz" lIns="100840" tIns="50420" rIns="100840" bIns="50420" rtlCol="0" anchor="ctr"/>
          <a:lstStyle>
            <a:lvl1pPr algn="ctr">
              <a:defRPr sz="1300">
                <a:solidFill>
                  <a:schemeClr val="tx1">
                    <a:tint val="75000"/>
                  </a:schemeClr>
                </a:solidFill>
              </a:defRPr>
            </a:lvl1pPr>
          </a:lstStyle>
          <a:p>
            <a:r>
              <a:rPr lang="en-US" smtClean="0"/>
              <a:t>İç Denetim Birimi Başkanlığı</a:t>
            </a:r>
            <a:endParaRPr lang="en-US"/>
          </a:p>
        </p:txBody>
      </p:sp>
      <p:sp>
        <p:nvSpPr>
          <p:cNvPr id="6" name="Slide Number Placeholder 5"/>
          <p:cNvSpPr>
            <a:spLocks noGrp="1"/>
          </p:cNvSpPr>
          <p:nvPr>
            <p:ph type="sldNum" sz="quarter" idx="4"/>
          </p:nvPr>
        </p:nvSpPr>
        <p:spPr>
          <a:xfrm>
            <a:off x="7097025" y="7178851"/>
            <a:ext cx="2310659" cy="412372"/>
          </a:xfrm>
          <a:prstGeom prst="rect">
            <a:avLst/>
          </a:prstGeom>
        </p:spPr>
        <p:txBody>
          <a:bodyPr vert="horz" lIns="100840" tIns="50420" rIns="100840" bIns="50420" rtlCol="0" anchor="ctr"/>
          <a:lstStyle>
            <a:lvl1pPr algn="r">
              <a:defRPr sz="1300">
                <a:solidFill>
                  <a:schemeClr val="tx1">
                    <a:tint val="75000"/>
                  </a:schemeClr>
                </a:solidFill>
              </a:defRPr>
            </a:lvl1pPr>
          </a:lstStyle>
          <a:p>
            <a:fld id="{0730640D-858F-9243-9CB1-649F5F212DF7}" type="slidenum">
              <a:rPr lang="en-US" smtClean="0"/>
              <a:pPr/>
              <a:t>‹#›</a:t>
            </a:fld>
            <a:endParaRPr lang="en-US"/>
          </a:p>
        </p:txBody>
      </p:sp>
    </p:spTree>
    <p:extLst>
      <p:ext uri="{BB962C8B-B14F-4D97-AF65-F5344CB8AC3E}">
        <p14:creationId xmlns:p14="http://schemas.microsoft.com/office/powerpoint/2010/main" val="1747478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504200" rtl="0" eaLnBrk="1" latinLnBrk="0" hangingPunct="1">
        <a:spcBef>
          <a:spcPct val="0"/>
        </a:spcBef>
        <a:buNone/>
        <a:defRPr sz="4900" kern="1200">
          <a:solidFill>
            <a:schemeClr val="tx1"/>
          </a:solidFill>
          <a:latin typeface="+mj-lt"/>
          <a:ea typeface="+mj-ea"/>
          <a:cs typeface="+mj-cs"/>
        </a:defRPr>
      </a:lvl1pPr>
    </p:titleStyle>
    <p:bodyStyle>
      <a:lvl1pPr marL="378150" indent="-378150" algn="l" defTabSz="504200" rtl="0" eaLnBrk="1" latinLnBrk="0" hangingPunct="1">
        <a:spcBef>
          <a:spcPct val="20000"/>
        </a:spcBef>
        <a:buFont typeface="Arial"/>
        <a:buChar char="•"/>
        <a:defRPr sz="3500" kern="1200">
          <a:solidFill>
            <a:schemeClr val="tx1"/>
          </a:solidFill>
          <a:latin typeface="+mn-lt"/>
          <a:ea typeface="+mn-ea"/>
          <a:cs typeface="+mn-cs"/>
        </a:defRPr>
      </a:lvl1pPr>
      <a:lvl2pPr marL="819325" indent="-315125" algn="l" defTabSz="504200" rtl="0" eaLnBrk="1" latinLnBrk="0" hangingPunct="1">
        <a:spcBef>
          <a:spcPct val="20000"/>
        </a:spcBef>
        <a:buFont typeface="Arial"/>
        <a:buChar char="–"/>
        <a:defRPr sz="3100" kern="1200">
          <a:solidFill>
            <a:schemeClr val="tx1"/>
          </a:solidFill>
          <a:latin typeface="+mn-lt"/>
          <a:ea typeface="+mn-ea"/>
          <a:cs typeface="+mn-cs"/>
        </a:defRPr>
      </a:lvl2pPr>
      <a:lvl3pPr marL="1260500" indent="-252100" algn="l" defTabSz="504200" rtl="0" eaLnBrk="1" latinLnBrk="0" hangingPunct="1">
        <a:spcBef>
          <a:spcPct val="20000"/>
        </a:spcBef>
        <a:buFont typeface="Arial"/>
        <a:buChar char="•"/>
        <a:defRPr sz="2600" kern="1200">
          <a:solidFill>
            <a:schemeClr val="tx1"/>
          </a:solidFill>
          <a:latin typeface="+mn-lt"/>
          <a:ea typeface="+mn-ea"/>
          <a:cs typeface="+mn-cs"/>
        </a:defRPr>
      </a:lvl3pPr>
      <a:lvl4pPr marL="1764701" indent="-252100" algn="l" defTabSz="504200" rtl="0" eaLnBrk="1" latinLnBrk="0" hangingPunct="1">
        <a:spcBef>
          <a:spcPct val="20000"/>
        </a:spcBef>
        <a:buFont typeface="Arial"/>
        <a:buChar char="–"/>
        <a:defRPr sz="2200" kern="1200">
          <a:solidFill>
            <a:schemeClr val="tx1"/>
          </a:solidFill>
          <a:latin typeface="+mn-lt"/>
          <a:ea typeface="+mn-ea"/>
          <a:cs typeface="+mn-cs"/>
        </a:defRPr>
      </a:lvl4pPr>
      <a:lvl5pPr marL="2268901" indent="-252100" algn="l" defTabSz="504200" rtl="0" eaLnBrk="1" latinLnBrk="0" hangingPunct="1">
        <a:spcBef>
          <a:spcPct val="20000"/>
        </a:spcBef>
        <a:buFont typeface="Arial"/>
        <a:buChar char="»"/>
        <a:defRPr sz="2200" kern="1200">
          <a:solidFill>
            <a:schemeClr val="tx1"/>
          </a:solidFill>
          <a:latin typeface="+mn-lt"/>
          <a:ea typeface="+mn-ea"/>
          <a:cs typeface="+mn-cs"/>
        </a:defRPr>
      </a:lvl5pPr>
      <a:lvl6pPr marL="2773101" indent="-252100" algn="l" defTabSz="504200" rtl="0" eaLnBrk="1" latinLnBrk="0" hangingPunct="1">
        <a:spcBef>
          <a:spcPct val="20000"/>
        </a:spcBef>
        <a:buFont typeface="Arial"/>
        <a:buChar char="•"/>
        <a:defRPr sz="2200" kern="1200">
          <a:solidFill>
            <a:schemeClr val="tx1"/>
          </a:solidFill>
          <a:latin typeface="+mn-lt"/>
          <a:ea typeface="+mn-ea"/>
          <a:cs typeface="+mn-cs"/>
        </a:defRPr>
      </a:lvl6pPr>
      <a:lvl7pPr marL="3277301" indent="-252100" algn="l" defTabSz="504200" rtl="0" eaLnBrk="1" latinLnBrk="0" hangingPunct="1">
        <a:spcBef>
          <a:spcPct val="20000"/>
        </a:spcBef>
        <a:buFont typeface="Arial"/>
        <a:buChar char="•"/>
        <a:defRPr sz="2200" kern="1200">
          <a:solidFill>
            <a:schemeClr val="tx1"/>
          </a:solidFill>
          <a:latin typeface="+mn-lt"/>
          <a:ea typeface="+mn-ea"/>
          <a:cs typeface="+mn-cs"/>
        </a:defRPr>
      </a:lvl7pPr>
      <a:lvl8pPr marL="3781501" indent="-252100" algn="l" defTabSz="504200" rtl="0" eaLnBrk="1" latinLnBrk="0" hangingPunct="1">
        <a:spcBef>
          <a:spcPct val="20000"/>
        </a:spcBef>
        <a:buFont typeface="Arial"/>
        <a:buChar char="•"/>
        <a:defRPr sz="2200" kern="1200">
          <a:solidFill>
            <a:schemeClr val="tx1"/>
          </a:solidFill>
          <a:latin typeface="+mn-lt"/>
          <a:ea typeface="+mn-ea"/>
          <a:cs typeface="+mn-cs"/>
        </a:defRPr>
      </a:lvl8pPr>
      <a:lvl9pPr marL="4285701" indent="-252100" algn="l" defTabSz="504200"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4200" rtl="0" eaLnBrk="1" latinLnBrk="0" hangingPunct="1">
        <a:defRPr sz="2000" kern="1200">
          <a:solidFill>
            <a:schemeClr val="tx1"/>
          </a:solidFill>
          <a:latin typeface="+mn-lt"/>
          <a:ea typeface="+mn-ea"/>
          <a:cs typeface="+mn-cs"/>
        </a:defRPr>
      </a:lvl1pPr>
      <a:lvl2pPr marL="504200" algn="l" defTabSz="504200" rtl="0" eaLnBrk="1" latinLnBrk="0" hangingPunct="1">
        <a:defRPr sz="2000" kern="1200">
          <a:solidFill>
            <a:schemeClr val="tx1"/>
          </a:solidFill>
          <a:latin typeface="+mn-lt"/>
          <a:ea typeface="+mn-ea"/>
          <a:cs typeface="+mn-cs"/>
        </a:defRPr>
      </a:lvl2pPr>
      <a:lvl3pPr marL="1008400" algn="l" defTabSz="504200" rtl="0" eaLnBrk="1" latinLnBrk="0" hangingPunct="1">
        <a:defRPr sz="2000" kern="1200">
          <a:solidFill>
            <a:schemeClr val="tx1"/>
          </a:solidFill>
          <a:latin typeface="+mn-lt"/>
          <a:ea typeface="+mn-ea"/>
          <a:cs typeface="+mn-cs"/>
        </a:defRPr>
      </a:lvl3pPr>
      <a:lvl4pPr marL="1512600" algn="l" defTabSz="504200" rtl="0" eaLnBrk="1" latinLnBrk="0" hangingPunct="1">
        <a:defRPr sz="2000" kern="1200">
          <a:solidFill>
            <a:schemeClr val="tx1"/>
          </a:solidFill>
          <a:latin typeface="+mn-lt"/>
          <a:ea typeface="+mn-ea"/>
          <a:cs typeface="+mn-cs"/>
        </a:defRPr>
      </a:lvl4pPr>
      <a:lvl5pPr marL="2016801" algn="l" defTabSz="504200" rtl="0" eaLnBrk="1" latinLnBrk="0" hangingPunct="1">
        <a:defRPr sz="2000" kern="1200">
          <a:solidFill>
            <a:schemeClr val="tx1"/>
          </a:solidFill>
          <a:latin typeface="+mn-lt"/>
          <a:ea typeface="+mn-ea"/>
          <a:cs typeface="+mn-cs"/>
        </a:defRPr>
      </a:lvl5pPr>
      <a:lvl6pPr marL="2521001" algn="l" defTabSz="504200" rtl="0" eaLnBrk="1" latinLnBrk="0" hangingPunct="1">
        <a:defRPr sz="2000" kern="1200">
          <a:solidFill>
            <a:schemeClr val="tx1"/>
          </a:solidFill>
          <a:latin typeface="+mn-lt"/>
          <a:ea typeface="+mn-ea"/>
          <a:cs typeface="+mn-cs"/>
        </a:defRPr>
      </a:lvl6pPr>
      <a:lvl7pPr marL="3025201" algn="l" defTabSz="504200" rtl="0" eaLnBrk="1" latinLnBrk="0" hangingPunct="1">
        <a:defRPr sz="2000" kern="1200">
          <a:solidFill>
            <a:schemeClr val="tx1"/>
          </a:solidFill>
          <a:latin typeface="+mn-lt"/>
          <a:ea typeface="+mn-ea"/>
          <a:cs typeface="+mn-cs"/>
        </a:defRPr>
      </a:lvl7pPr>
      <a:lvl8pPr marL="3529401" algn="l" defTabSz="504200" rtl="0" eaLnBrk="1" latinLnBrk="0" hangingPunct="1">
        <a:defRPr sz="2000" kern="1200">
          <a:solidFill>
            <a:schemeClr val="tx1"/>
          </a:solidFill>
          <a:latin typeface="+mn-lt"/>
          <a:ea typeface="+mn-ea"/>
          <a:cs typeface="+mn-cs"/>
        </a:defRPr>
      </a:lvl8pPr>
      <a:lvl9pPr marL="4033601" algn="l" defTabSz="50420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risk@gazi.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6" name="Picture 5" descr="GAZI_UNIVERSITESI_PP_SUNUM.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974"/>
            <a:ext cx="9902825" cy="7739439"/>
          </a:xfrm>
          <a:prstGeom prst="rect">
            <a:avLst/>
          </a:prstGeom>
        </p:spPr>
      </p:pic>
      <p:sp>
        <p:nvSpPr>
          <p:cNvPr id="2" name="Title 1"/>
          <p:cNvSpPr>
            <a:spLocks noGrp="1"/>
          </p:cNvSpPr>
          <p:nvPr>
            <p:ph type="ctrTitle"/>
          </p:nvPr>
        </p:nvSpPr>
        <p:spPr>
          <a:xfrm>
            <a:off x="742712" y="4479010"/>
            <a:ext cx="8417401" cy="1809980"/>
          </a:xfrm>
        </p:spPr>
        <p:txBody>
          <a:bodyPr>
            <a:normAutofit/>
          </a:bodyPr>
          <a:lstStyle/>
          <a:p>
            <a:r>
              <a:rPr lang="tr-TR" sz="4000" b="1" dirty="0" smtClean="0">
                <a:latin typeface="Calibri" pitchFamily="34" charset="0"/>
                <a:cs typeface="Arial" pitchFamily="34" charset="0"/>
              </a:rPr>
              <a:t>GAZİ ÜNİVERSİTESİ </a:t>
            </a:r>
            <a:br>
              <a:rPr lang="tr-TR" sz="4000" b="1" dirty="0" smtClean="0">
                <a:latin typeface="Calibri" pitchFamily="34" charset="0"/>
                <a:cs typeface="Arial" pitchFamily="34" charset="0"/>
              </a:rPr>
            </a:br>
            <a:r>
              <a:rPr lang="tr-TR" sz="4000" b="1" dirty="0" smtClean="0">
                <a:latin typeface="Calibri" pitchFamily="34" charset="0"/>
                <a:cs typeface="Arial" pitchFamily="34" charset="0"/>
              </a:rPr>
              <a:t>RİSK </a:t>
            </a:r>
            <a:r>
              <a:rPr lang="tr-TR" sz="4000" b="1" dirty="0">
                <a:latin typeface="Calibri" pitchFamily="34" charset="0"/>
                <a:cs typeface="Arial" pitchFamily="34" charset="0"/>
              </a:rPr>
              <a:t>YÖNETİMİ </a:t>
            </a:r>
            <a:r>
              <a:rPr lang="tr-TR" sz="4000" b="1" dirty="0" smtClean="0">
                <a:latin typeface="Calibri" pitchFamily="34" charset="0"/>
                <a:cs typeface="Arial" pitchFamily="34" charset="0"/>
              </a:rPr>
              <a:t>SİSTEMİ</a:t>
            </a:r>
            <a:br>
              <a:rPr lang="tr-TR" sz="4000" b="1" dirty="0" smtClean="0">
                <a:latin typeface="Calibri" pitchFamily="34" charset="0"/>
                <a:cs typeface="Arial" pitchFamily="34" charset="0"/>
              </a:rPr>
            </a:br>
            <a:endParaRPr lang="tr-TR" sz="2200" b="1" dirty="0">
              <a:latin typeface="Calibri" pitchFamily="34" charset="0"/>
              <a:cs typeface="Arial" pitchFamily="34" charset="0"/>
            </a:endParaRPr>
          </a:p>
        </p:txBody>
      </p:sp>
    </p:spTree>
    <p:extLst>
      <p:ext uri="{BB962C8B-B14F-4D97-AF65-F5344CB8AC3E}">
        <p14:creationId xmlns:p14="http://schemas.microsoft.com/office/powerpoint/2010/main" val="558691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A-İlgili Mevzuat</a:t>
            </a:r>
            <a:endParaRPr lang="en-US" sz="2400" dirty="0">
              <a:latin typeface="+mn-lt"/>
              <a:ea typeface="+mn-ea"/>
              <a:cs typeface="+mn-cs"/>
            </a:endParaRPr>
          </a:p>
        </p:txBody>
      </p:sp>
      <p:sp>
        <p:nvSpPr>
          <p:cNvPr id="3" name="Content Placeholder 2"/>
          <p:cNvSpPr>
            <a:spLocks noGrp="1"/>
          </p:cNvSpPr>
          <p:nvPr>
            <p:ph idx="1"/>
          </p:nvPr>
        </p:nvSpPr>
        <p:spPr>
          <a:xfrm>
            <a:off x="-280219" y="2774197"/>
            <a:ext cx="9687904" cy="4144681"/>
          </a:xfrm>
        </p:spPr>
        <p:txBody>
          <a:bodyPr>
            <a:normAutofit/>
          </a:bodyPr>
          <a:lstStyle/>
          <a:p>
            <a:pPr marL="504200" lvl="1" indent="0">
              <a:buNone/>
            </a:pPr>
            <a:r>
              <a:rPr lang="tr-TR" sz="2400" b="1" dirty="0" smtClean="0">
                <a:latin typeface="Calibri" pitchFamily="34" charset="0"/>
              </a:rPr>
              <a:t>	-5018 </a:t>
            </a:r>
            <a:r>
              <a:rPr lang="tr-TR" sz="2400" b="1" dirty="0">
                <a:latin typeface="Calibri" pitchFamily="34" charset="0"/>
              </a:rPr>
              <a:t>Sayılı Kamu Mali Yönetimi ve Kontrol Kanunu </a:t>
            </a:r>
            <a:r>
              <a:rPr lang="tr-TR" sz="2400" b="1" dirty="0" smtClean="0">
                <a:latin typeface="Calibri" pitchFamily="34" charset="0"/>
              </a:rPr>
              <a:t>(24.12.2003) 	55 </a:t>
            </a:r>
            <a:r>
              <a:rPr lang="tr-TR" sz="2400" b="1" dirty="0">
                <a:latin typeface="Calibri" pitchFamily="34" charset="0"/>
              </a:rPr>
              <a:t>inci madde:</a:t>
            </a:r>
          </a:p>
          <a:p>
            <a:pPr marL="1008400" lvl="2" indent="0" algn="just">
              <a:buNone/>
            </a:pPr>
            <a:r>
              <a:rPr lang="tr-TR" sz="2400" dirty="0"/>
              <a:t>İç kontrol; idarenin amaçlarına, belirlenmiş politikalara ve mevzuata uygun olarak faaliyetlerin etkili, ekonomik ve verimli bir şekilde yürütülmesini, varlık ve kaynakların korunmasını, muhasebe kayıtlarının doğru ve tam olarak tutulmasını, malî bilgi ve yönetim bilgisinin zamanında ve güvenilir olarak üretilmesini sağlamak üzere idare tarafından oluşturulan organizasyon, yöntem ve süreçle iç denetimi kapsayan malî ve diğer kontroller bütünüdür. </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510894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marL="1260500" lvl="2" indent="-252100" algn="l" defTabSz="504200" rtl="0">
              <a:spcBef>
                <a:spcPct val="20000"/>
              </a:spcBef>
              <a:buFont typeface="Arial"/>
              <a:buChar char="•"/>
            </a:pPr>
            <a:r>
              <a:rPr lang="tr-TR" sz="2400" dirty="0"/>
              <a:t>A-İlgili Mevzuat</a:t>
            </a:r>
            <a:endParaRPr lang="en-US" sz="2400" kern="1200" dirty="0">
              <a:solidFill>
                <a:schemeClr val="tx1"/>
              </a:solidFill>
              <a:latin typeface="+mn-lt"/>
              <a:ea typeface="+mn-ea"/>
              <a:cs typeface="+mn-cs"/>
            </a:endParaRPr>
          </a:p>
        </p:txBody>
      </p:sp>
      <p:sp>
        <p:nvSpPr>
          <p:cNvPr id="3" name="Content Placeholder 2"/>
          <p:cNvSpPr>
            <a:spLocks noGrp="1"/>
          </p:cNvSpPr>
          <p:nvPr>
            <p:ph idx="1"/>
          </p:nvPr>
        </p:nvSpPr>
        <p:spPr>
          <a:xfrm>
            <a:off x="221227" y="2774197"/>
            <a:ext cx="9186458" cy="4144681"/>
          </a:xfrm>
        </p:spPr>
        <p:txBody>
          <a:bodyPr>
            <a:normAutofit/>
          </a:bodyPr>
          <a:lstStyle/>
          <a:p>
            <a:pPr marL="504200" lvl="1" indent="0">
              <a:buNone/>
            </a:pPr>
            <a:r>
              <a:rPr lang="tr-TR" sz="2400" b="1" dirty="0" smtClean="0">
                <a:latin typeface="Calibri" pitchFamily="34" charset="0"/>
              </a:rPr>
              <a:t>-İç </a:t>
            </a:r>
            <a:r>
              <a:rPr lang="tr-TR" sz="2400" b="1" dirty="0">
                <a:latin typeface="Calibri" pitchFamily="34" charset="0"/>
              </a:rPr>
              <a:t>Kontrol ve Ön Mali Kontrole İlişkin Usul ve Esaslar </a:t>
            </a:r>
            <a:r>
              <a:rPr lang="tr-TR" sz="2400" b="1" dirty="0" smtClean="0">
                <a:latin typeface="Calibri" pitchFamily="34" charset="0"/>
              </a:rPr>
              <a:t>(31.12.2005) 7</a:t>
            </a:r>
            <a:r>
              <a:rPr lang="tr-TR" sz="2400" b="1" dirty="0" smtClean="0"/>
              <a:t> </a:t>
            </a:r>
            <a:r>
              <a:rPr lang="tr-TR" sz="2400" b="1" dirty="0" err="1"/>
              <a:t>nci</a:t>
            </a:r>
            <a:r>
              <a:rPr lang="tr-TR" sz="2400" b="1" dirty="0"/>
              <a:t> maddesinde iç kontrolün bileşenleri;</a:t>
            </a:r>
          </a:p>
          <a:p>
            <a:pPr lvl="2"/>
            <a:r>
              <a:rPr lang="tr-TR" sz="2400" dirty="0"/>
              <a:t>Kontrol ortamı,</a:t>
            </a:r>
          </a:p>
          <a:p>
            <a:pPr lvl="2"/>
            <a:r>
              <a:rPr lang="tr-TR" sz="2400" dirty="0">
                <a:solidFill>
                  <a:srgbClr val="FF0000"/>
                </a:solidFill>
              </a:rPr>
              <a:t>Risk Değerlendirmesi</a:t>
            </a:r>
          </a:p>
          <a:p>
            <a:pPr lvl="2"/>
            <a:r>
              <a:rPr lang="tr-TR" sz="2400" dirty="0"/>
              <a:t>Kontrol faaliyetleri,</a:t>
            </a:r>
          </a:p>
          <a:p>
            <a:pPr lvl="2"/>
            <a:r>
              <a:rPr lang="tr-TR" sz="2400" dirty="0"/>
              <a:t>Bilgi ve İletişim,</a:t>
            </a:r>
          </a:p>
          <a:p>
            <a:pPr lvl="2"/>
            <a:r>
              <a:rPr lang="tr-TR" sz="2400" dirty="0"/>
              <a:t>Gözetim (İzleme)</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3</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92259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200" dirty="0">
                <a:latin typeface="Calibri" pitchFamily="34" charset="0"/>
                <a:ea typeface="+mn-ea"/>
                <a:cs typeface="+mn-cs"/>
              </a:rPr>
              <a:t>A-İlgili Mevzuat</a:t>
            </a:r>
            <a:endParaRPr lang="en-US" sz="2200" dirty="0">
              <a:latin typeface="Calibri" pitchFamily="34" charset="0"/>
              <a:ea typeface="+mn-ea"/>
              <a:cs typeface="+mn-cs"/>
            </a:endParaRPr>
          </a:p>
        </p:txBody>
      </p:sp>
      <p:sp>
        <p:nvSpPr>
          <p:cNvPr id="3" name="Content Placeholder 2"/>
          <p:cNvSpPr>
            <a:spLocks noGrp="1"/>
          </p:cNvSpPr>
          <p:nvPr>
            <p:ph idx="1"/>
          </p:nvPr>
        </p:nvSpPr>
        <p:spPr>
          <a:xfrm>
            <a:off x="495141" y="2774197"/>
            <a:ext cx="8912543" cy="4144681"/>
          </a:xfrm>
        </p:spPr>
        <p:txBody>
          <a:bodyPr>
            <a:normAutofit fontScale="92500"/>
          </a:bodyPr>
          <a:lstStyle/>
          <a:p>
            <a:pPr lvl="1"/>
            <a:r>
              <a:rPr lang="tr-TR" sz="2600" b="1" dirty="0">
                <a:latin typeface="Calibri" pitchFamily="34" charset="0"/>
              </a:rPr>
              <a:t>Strateji Geliştirme Birimlerinin Çalışma Usul ve Esasları Hakkında Yönetmelik (01.01.2006)</a:t>
            </a:r>
          </a:p>
          <a:p>
            <a:pPr lvl="2" algn="just"/>
            <a:r>
              <a:rPr lang="tr-TR" sz="2400" dirty="0">
                <a:latin typeface="Calibri" pitchFamily="34" charset="0"/>
              </a:rPr>
              <a:t>28 inci maddesinde, iç kontrol sisteminin kurulması, standartların uygulanması ve geliştirilmesi konusunda çalışmalar yapma ve üst yöneticiye raporlama görevini SGB ne verilmiştir.</a:t>
            </a:r>
          </a:p>
          <a:p>
            <a:pPr lvl="1"/>
            <a:r>
              <a:rPr lang="tr-TR" sz="2600" b="1" dirty="0">
                <a:latin typeface="Calibri" pitchFamily="34" charset="0"/>
              </a:rPr>
              <a:t>İç Denetçilerin Çalışma Usul ve Esasları Hakkında Yönetmelik (12.07.2006)</a:t>
            </a:r>
          </a:p>
          <a:p>
            <a:pPr lvl="2" algn="just"/>
            <a:r>
              <a:rPr lang="tr-TR" sz="2400" dirty="0">
                <a:latin typeface="Calibri" pitchFamily="34" charset="0"/>
              </a:rPr>
              <a:t>İç denetimin risk yönetimi konusunda danışmanlık hizmeti sağlayacağı, risk esaslı denetim yapacağı, risklerin azaltılmasına yönelik öneriler vereceği hüküm altına alınmıştır. </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4</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660626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A-İlgili Mevzuat</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lvl="1"/>
            <a:r>
              <a:rPr lang="tr-TR" sz="2400" b="1" dirty="0"/>
              <a:t>Kamu İç Kontrol Standartları Tebliği (26.12.2007)</a:t>
            </a:r>
          </a:p>
          <a:p>
            <a:pPr marL="627063" lvl="2" indent="0">
              <a:buNone/>
            </a:pPr>
            <a:r>
              <a:rPr lang="tr-TR" sz="2400" dirty="0"/>
              <a:t>Kamu İç Kontrol Standartları </a:t>
            </a:r>
            <a:r>
              <a:rPr lang="tr-TR" sz="2400" b="1" dirty="0"/>
              <a:t>5 bileşenden ve 18 standarttan </a:t>
            </a:r>
            <a:r>
              <a:rPr lang="tr-TR" sz="2400" dirty="0"/>
              <a:t>oluşmaktadır. </a:t>
            </a:r>
          </a:p>
          <a:p>
            <a:pPr marL="627063" lvl="2" indent="0">
              <a:buNone/>
            </a:pPr>
            <a:endParaRPr lang="tr-TR" sz="2100" dirty="0"/>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5</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1607243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3600" b="1" dirty="0">
                <a:latin typeface="HelveticaNeueLT Std Hvy Cn"/>
                <a:cs typeface="HelveticaNeueLT Std Hvy Cn"/>
              </a:rPr>
              <a:t>İlgili Mevzuat</a:t>
            </a:r>
            <a:endParaRPr lang="en-US" sz="3600" b="1" dirty="0">
              <a:solidFill>
                <a:schemeClr val="tx1">
                  <a:lumMod val="65000"/>
                  <a:lumOff val="35000"/>
                </a:schemeClr>
              </a:solidFill>
              <a:latin typeface="HelveticaNeueLT Std Hvy Cn"/>
              <a:cs typeface="HelveticaNeueLT Std Hvy Cn"/>
            </a:endParaRPr>
          </a:p>
        </p:txBody>
      </p:sp>
      <p:sp>
        <p:nvSpPr>
          <p:cNvPr id="3" name="Content Placeholder 2"/>
          <p:cNvSpPr>
            <a:spLocks noGrp="1"/>
          </p:cNvSpPr>
          <p:nvPr>
            <p:ph idx="1"/>
          </p:nvPr>
        </p:nvSpPr>
        <p:spPr>
          <a:xfrm>
            <a:off x="495141" y="2774197"/>
            <a:ext cx="8912543" cy="4144681"/>
          </a:xfrm>
        </p:spPr>
        <p:txBody>
          <a:bodyPr>
            <a:normAutofit/>
          </a:bodyPr>
          <a:lstStyle/>
          <a:p>
            <a:pPr lvl="1"/>
            <a:r>
              <a:rPr lang="tr-TR" sz="2400" b="1" dirty="0"/>
              <a:t>Kamu İç Kontrol Standartları Tebliği (26.12.2007)</a:t>
            </a:r>
          </a:p>
          <a:p>
            <a:pPr marL="627063" lvl="2" indent="0">
              <a:buNone/>
            </a:pPr>
            <a:r>
              <a:rPr lang="tr-TR" sz="2400" dirty="0"/>
              <a:t>Kamu İç Kontrol Standartları </a:t>
            </a:r>
            <a:r>
              <a:rPr lang="tr-TR" sz="2400" b="1" dirty="0"/>
              <a:t>5 bileşenden ve 18 standarttan </a:t>
            </a:r>
            <a:r>
              <a:rPr lang="tr-TR" sz="2400" dirty="0"/>
              <a:t>oluşmaktadır. </a:t>
            </a:r>
          </a:p>
          <a:p>
            <a:pPr marL="627063" lvl="2" indent="0">
              <a:buNone/>
            </a:pPr>
            <a:r>
              <a:rPr lang="tr-TR" sz="2400" dirty="0"/>
              <a:t>Kamu İç Kontrol Standartları  COSO modeli, INTOSAI Kamu Sektörü İç Kontrol Standartları Rehberi ve Avrupa Birliği İç Kontrol Standartları çerçevesinde Maliye Bakanlığı tarafından belirlenmiştir. </a:t>
            </a:r>
          </a:p>
          <a:p>
            <a:pPr marL="627063" lvl="2" indent="0">
              <a:buNone/>
            </a:pPr>
            <a:endParaRPr lang="tr-TR" sz="2100" dirty="0"/>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6</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pic>
        <p:nvPicPr>
          <p:cNvPr id="10" name="İçerik Yer Tutucusu 6"/>
          <p:cNvPicPr>
            <a:picLocks noChangeAspect="1"/>
          </p:cNvPicPr>
          <p:nvPr/>
        </p:nvPicPr>
        <p:blipFill>
          <a:blip r:embed="rId4" cstate="print"/>
          <a:stretch>
            <a:fillRect/>
          </a:stretch>
        </p:blipFill>
        <p:spPr>
          <a:xfrm>
            <a:off x="539552" y="1854655"/>
            <a:ext cx="8728434" cy="4695461"/>
          </a:xfrm>
          <a:prstGeom prst="rect">
            <a:avLst/>
          </a:prstGeom>
        </p:spPr>
      </p:pic>
    </p:spTree>
    <p:extLst>
      <p:ext uri="{BB962C8B-B14F-4D97-AF65-F5344CB8AC3E}">
        <p14:creationId xmlns:p14="http://schemas.microsoft.com/office/powerpoint/2010/main" val="129690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a:spcBef>
                <a:spcPct val="20000"/>
              </a:spcBef>
            </a:pPr>
            <a:r>
              <a:rPr lang="tr-TR" sz="2400" dirty="0">
                <a:latin typeface="+mn-lt"/>
                <a:ea typeface="+mn-ea"/>
                <a:cs typeface="+mn-cs"/>
              </a:rPr>
              <a:t>A-İlgili Mevzuat</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lgn="just">
              <a:buNone/>
            </a:pPr>
            <a:r>
              <a:rPr lang="tr-TR" sz="2400" b="1" dirty="0"/>
              <a:t>“Risklerin belirlenmesi ve değerlendirilmesi” başlıklı 6. Standartta </a:t>
            </a:r>
            <a:r>
              <a:rPr lang="tr-TR" sz="2400" b="1" dirty="0" smtClean="0"/>
              <a:t> </a:t>
            </a:r>
            <a:r>
              <a:rPr lang="tr-TR" sz="2400" b="1" dirty="0"/>
              <a:t>“</a:t>
            </a:r>
            <a:r>
              <a:rPr lang="tr-TR" sz="2400" dirty="0"/>
              <a:t>İdareler, sistemli bir şekilde analizler yaparak amaç ve hedeflerinin gerçekleşmesini engelleyebilecek iç ve dış riskleri tanımlayarak değerlendirmeli ve alınacak önlemleri belirlemelidir.</a:t>
            </a:r>
          </a:p>
          <a:p>
            <a:pPr marL="0" indent="0" algn="just">
              <a:buNone/>
            </a:pPr>
            <a:r>
              <a:rPr lang="tr-TR" sz="2400" dirty="0"/>
              <a:t>	Bu standart için gerekli genel şartlar:</a:t>
            </a:r>
          </a:p>
          <a:p>
            <a:pPr algn="just">
              <a:buNone/>
            </a:pPr>
            <a:r>
              <a:rPr lang="tr-TR" sz="2400" dirty="0"/>
              <a:t>6.1. İdareler, her yıl sistemli bir şekilde amaç ve hedeflerine yönelik riskleri belirlemelidir.</a:t>
            </a:r>
          </a:p>
          <a:p>
            <a:pPr marL="274320" lvl="2" indent="-274320" algn="just">
              <a:buNone/>
            </a:pPr>
            <a:r>
              <a:rPr lang="tr-TR" sz="2400" dirty="0"/>
              <a:t>6.2. Risklerin gerçekleşme olasılığı ve muhtemel etkileri yılda en az bir kez analiz edilmelidir."</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7</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2932063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marL="1260500" lvl="2" indent="-252100" algn="ctr" defTabSz="504200" rtl="0">
              <a:spcBef>
                <a:spcPct val="20000"/>
              </a:spcBef>
              <a:buFont typeface="Arial"/>
              <a:buChar char="•"/>
            </a:pPr>
            <a:r>
              <a:rPr lang="tr-TR" sz="2400" kern="1200" dirty="0">
                <a:solidFill>
                  <a:schemeClr val="tx1"/>
                </a:solidFill>
                <a:latin typeface="+mn-lt"/>
                <a:ea typeface="+mn-ea"/>
                <a:cs typeface="+mn-cs"/>
              </a:rPr>
              <a:t>A-İlgili Mevzuat</a:t>
            </a:r>
            <a:endParaRPr lang="en-US" sz="2400" kern="1200" dirty="0">
              <a:solidFill>
                <a:schemeClr val="tx1"/>
              </a:solidFill>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lvl="1"/>
            <a:r>
              <a:rPr lang="tr-TR" sz="2800" b="1" dirty="0" smtClean="0">
                <a:latin typeface="Calibri" pitchFamily="34" charset="0"/>
              </a:rPr>
              <a:t>Kamu İç Kontrol Standartlarına Uyum Eylem Planı</a:t>
            </a:r>
          </a:p>
          <a:p>
            <a:pPr lvl="2" algn="just"/>
            <a:r>
              <a:rPr lang="tr-TR" sz="2400" dirty="0" smtClean="0"/>
              <a:t>4.2.2009 tarihinde MB tarafından Kamu İç Kontrol Standartlarına Uyum Eylem Planı Rehberi yayınlanmış,  buna göre tüm kamu idarelerinin  Eylem Planlarını hazırlamaları istenmiştir.</a:t>
            </a:r>
          </a:p>
          <a:p>
            <a:pPr lvl="2" algn="just"/>
            <a:r>
              <a:rPr lang="tr-TR" sz="2400" dirty="0" smtClean="0"/>
              <a:t>GÜ İç Kontrol Eylem Planı 2009  yılında hazırlanmıştır. İç Denetim Birim Başkanlığı bu aşamada Danışmanlık hizmeti vermiştir. </a:t>
            </a:r>
          </a:p>
          <a:p>
            <a:pPr lvl="1"/>
            <a:r>
              <a:rPr lang="tr-TR" sz="2800" b="1" dirty="0" smtClean="0">
                <a:latin typeface="Calibri" pitchFamily="34" charset="0"/>
              </a:rPr>
              <a:t>Kamu İç Kontrol Rehberi (Şubat 2014)</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8</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2932063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Gazi Üniversitesi iç Kontrol Standartlarına Uyum Eylem Planı</a:t>
            </a:r>
            <a:endParaRPr lang="tr-TR" dirty="0"/>
          </a:p>
        </p:txBody>
      </p:sp>
      <p:pic>
        <p:nvPicPr>
          <p:cNvPr id="7" name="İçerik Yer Tutucusu 6"/>
          <p:cNvPicPr>
            <a:picLocks noGrp="1" noChangeAspect="1"/>
          </p:cNvPicPr>
          <p:nvPr>
            <p:ph idx="1"/>
          </p:nvPr>
        </p:nvPicPr>
        <p:blipFill>
          <a:blip r:embed="rId2"/>
          <a:stretch>
            <a:fillRect/>
          </a:stretch>
        </p:blipFill>
        <p:spPr>
          <a:xfrm>
            <a:off x="609926" y="1806575"/>
            <a:ext cx="8682972"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9</a:t>
            </a:fld>
            <a:endParaRPr lang="en-US"/>
          </a:p>
        </p:txBody>
      </p:sp>
    </p:spTree>
    <p:extLst>
      <p:ext uri="{BB962C8B-B14F-4D97-AF65-F5344CB8AC3E}">
        <p14:creationId xmlns:p14="http://schemas.microsoft.com/office/powerpoint/2010/main" val="51313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Gazi Üniversitesi iç Kontrol Standartlarına Uyum Eylem Planı</a:t>
            </a:r>
          </a:p>
        </p:txBody>
      </p:sp>
      <p:pic>
        <p:nvPicPr>
          <p:cNvPr id="7" name="İçerik Yer Tutucusu 6"/>
          <p:cNvPicPr>
            <a:picLocks noGrp="1" noChangeAspect="1"/>
          </p:cNvPicPr>
          <p:nvPr>
            <p:ph idx="1"/>
          </p:nvPr>
        </p:nvPicPr>
        <p:blipFill>
          <a:blip r:embed="rId2"/>
          <a:stretch>
            <a:fillRect/>
          </a:stretch>
        </p:blipFill>
        <p:spPr>
          <a:xfrm>
            <a:off x="578026" y="1806575"/>
            <a:ext cx="8746772"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10</a:t>
            </a:fld>
            <a:endParaRPr lang="en-US"/>
          </a:p>
        </p:txBody>
      </p:sp>
    </p:spTree>
    <p:extLst>
      <p:ext uri="{BB962C8B-B14F-4D97-AF65-F5344CB8AC3E}">
        <p14:creationId xmlns:p14="http://schemas.microsoft.com/office/powerpoint/2010/main" val="2237384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Calibri" pitchFamily="34" charset="0"/>
                <a:ea typeface="+mn-ea"/>
                <a:cs typeface="+mn-cs"/>
              </a:rPr>
              <a:t>B-Risk Yönetimine İlişkin Temel Kavramlar</a:t>
            </a:r>
            <a:endParaRPr lang="en-US" sz="2400" dirty="0">
              <a:latin typeface="Calibri" pitchFamily="34" charset="0"/>
              <a:ea typeface="+mn-ea"/>
              <a:cs typeface="+mn-cs"/>
            </a:endParaRPr>
          </a:p>
        </p:txBody>
      </p:sp>
      <p:sp>
        <p:nvSpPr>
          <p:cNvPr id="3" name="Content Placeholder 2"/>
          <p:cNvSpPr>
            <a:spLocks noGrp="1"/>
          </p:cNvSpPr>
          <p:nvPr>
            <p:ph idx="1"/>
          </p:nvPr>
        </p:nvSpPr>
        <p:spPr>
          <a:xfrm>
            <a:off x="495141" y="2774197"/>
            <a:ext cx="8912543" cy="4144681"/>
          </a:xfrm>
        </p:spPr>
        <p:txBody>
          <a:bodyPr>
            <a:normAutofit fontScale="70000" lnSpcReduction="20000"/>
          </a:bodyPr>
          <a:lstStyle/>
          <a:p>
            <a:pPr>
              <a:lnSpc>
                <a:spcPct val="150000"/>
              </a:lnSpc>
              <a:buNone/>
            </a:pPr>
            <a:r>
              <a:rPr lang="tr-TR" sz="3400" b="1" dirty="0">
                <a:latin typeface="Calibri" pitchFamily="34" charset="0"/>
              </a:rPr>
              <a:t>Riskin tanımı</a:t>
            </a:r>
          </a:p>
          <a:p>
            <a:pPr algn="just">
              <a:lnSpc>
                <a:spcPct val="150000"/>
              </a:lnSpc>
            </a:pPr>
            <a:r>
              <a:rPr lang="tr-TR" sz="3400" dirty="0">
                <a:latin typeface="Calibri" pitchFamily="34" charset="0"/>
              </a:rPr>
              <a:t>Risk, amaçlara ulaşılması üzerinde etkisi olacak bir </a:t>
            </a:r>
            <a:r>
              <a:rPr lang="pt-BR" sz="3400" dirty="0">
                <a:latin typeface="Calibri" pitchFamily="34" charset="0"/>
              </a:rPr>
              <a:t>olay</a:t>
            </a:r>
            <a:r>
              <a:rPr lang="tr-TR" sz="3400" dirty="0">
                <a:latin typeface="Calibri" pitchFamily="34" charset="0"/>
              </a:rPr>
              <a:t>ı</a:t>
            </a:r>
            <a:r>
              <a:rPr lang="pt-BR" sz="3400" dirty="0">
                <a:latin typeface="Calibri" pitchFamily="34" charset="0"/>
              </a:rPr>
              <a:t>n meydana gelme ihtimalidir. Risk, s</a:t>
            </a:r>
            <a:r>
              <a:rPr lang="tr-TR" sz="3400" dirty="0">
                <a:latin typeface="Calibri" pitchFamily="34" charset="0"/>
              </a:rPr>
              <a:t>ö</a:t>
            </a:r>
            <a:r>
              <a:rPr lang="pt-BR" sz="3400" dirty="0">
                <a:latin typeface="Calibri" pitchFamily="34" charset="0"/>
              </a:rPr>
              <a:t>z</a:t>
            </a:r>
            <a:r>
              <a:rPr lang="tr-TR" sz="3400" dirty="0">
                <a:latin typeface="Calibri" pitchFamily="34" charset="0"/>
              </a:rPr>
              <a:t> konusu etki ve olasılık cinsinden hesaplanır. </a:t>
            </a:r>
            <a:r>
              <a:rPr lang="tr-TR" sz="3400" i="1" dirty="0">
                <a:latin typeface="Calibri" pitchFamily="34" charset="0"/>
              </a:rPr>
              <a:t>(IIA – Uluslararası İç Denetim Enstitüsü)</a:t>
            </a:r>
          </a:p>
          <a:p>
            <a:pPr algn="just">
              <a:lnSpc>
                <a:spcPct val="150000"/>
              </a:lnSpc>
            </a:pPr>
            <a:r>
              <a:rPr lang="tr-TR" sz="3400" dirty="0">
                <a:latin typeface="Calibri" pitchFamily="34" charset="0"/>
              </a:rPr>
              <a:t>İdarelerin kuruluş amaçları ile stratejik hedeflerine ulaşmasına ve görevlerin ifasına engel olabilecek veya beklenmeyen zararlara yol açabilecek durum ya da olaylardır. </a:t>
            </a:r>
            <a:r>
              <a:rPr lang="tr-TR" sz="3400" i="1" dirty="0">
                <a:latin typeface="Calibri" pitchFamily="34" charset="0"/>
              </a:rPr>
              <a:t>(Kamu İç Denetim Rehberi)</a:t>
            </a:r>
            <a:endParaRPr lang="tr-TR" sz="3400" dirty="0">
              <a:latin typeface="Calibri" pitchFamily="34" charset="0"/>
            </a:endParaRP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11</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1280944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3200" dirty="0">
                <a:latin typeface="Calibri" pitchFamily="34" charset="0"/>
                <a:ea typeface="+mn-ea"/>
                <a:cs typeface="+mn-cs"/>
              </a:rPr>
              <a:t>B-Risk Yönetimine İlişkin Temel Kavramlar</a:t>
            </a:r>
            <a:endParaRPr lang="en-US" sz="3200" dirty="0">
              <a:latin typeface="Calibri" pitchFamily="34" charset="0"/>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3200" b="1" dirty="0">
                <a:latin typeface="Calibri" pitchFamily="34" charset="0"/>
              </a:rPr>
              <a:t>Riskin bileşenleri</a:t>
            </a:r>
          </a:p>
          <a:p>
            <a:r>
              <a:rPr lang="tr-TR" sz="3200" dirty="0">
                <a:solidFill>
                  <a:srgbClr val="FF0000"/>
                </a:solidFill>
                <a:latin typeface="Calibri" pitchFamily="34" charset="0"/>
              </a:rPr>
              <a:t>Olasılık:</a:t>
            </a:r>
            <a:r>
              <a:rPr lang="tr-TR" sz="3200" dirty="0">
                <a:latin typeface="Calibri" pitchFamily="34" charset="0"/>
              </a:rPr>
              <a:t> Öngörülen riskin gerçekleşme olasılığı</a:t>
            </a:r>
          </a:p>
          <a:p>
            <a:r>
              <a:rPr lang="tr-TR" sz="3200" dirty="0">
                <a:solidFill>
                  <a:srgbClr val="FF0000"/>
                </a:solidFill>
                <a:latin typeface="Calibri" pitchFamily="34" charset="0"/>
              </a:rPr>
              <a:t>Etki:</a:t>
            </a:r>
            <a:r>
              <a:rPr lang="tr-TR" sz="3200" dirty="0">
                <a:latin typeface="Calibri" pitchFamily="34" charset="0"/>
              </a:rPr>
              <a:t> Riskin gerçekleşmesi sonucu idarenin hedef ve faaliyetleri üzerinde yaratacağı </a:t>
            </a:r>
            <a:r>
              <a:rPr lang="tr-TR" sz="3200" b="1" dirty="0">
                <a:latin typeface="Calibri" pitchFamily="34" charset="0"/>
              </a:rPr>
              <a:t>etki</a:t>
            </a:r>
            <a:r>
              <a:rPr lang="tr-TR" sz="3200" dirty="0">
                <a:latin typeface="Calibri" pitchFamily="34" charset="0"/>
              </a:rPr>
              <a:t> </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12</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1764485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B-Risk Yönetimine İlişkin Temel Kavramlar</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3200" b="1" dirty="0">
                <a:latin typeface="Calibri" pitchFamily="34" charset="0"/>
              </a:rPr>
              <a:t>Risk Tipleri</a:t>
            </a:r>
          </a:p>
          <a:p>
            <a:r>
              <a:rPr lang="tr-TR" sz="2400" dirty="0"/>
              <a:t>Stratejik riskler  (Kurumun hedeflerine ulaşmasını engelleyebilecek yapısal risklerdir.  Bütçe ve  Planlama,  kurumsal yönetim)</a:t>
            </a:r>
          </a:p>
          <a:p>
            <a:r>
              <a:rPr lang="tr-TR" sz="2400" dirty="0" smtClean="0"/>
              <a:t>Finansal </a:t>
            </a:r>
            <a:r>
              <a:rPr lang="tr-TR" sz="2400" dirty="0"/>
              <a:t>riskler </a:t>
            </a:r>
            <a:r>
              <a:rPr lang="tr-TR" sz="2400" dirty="0" smtClean="0"/>
              <a:t> (Kamuda </a:t>
            </a:r>
            <a:r>
              <a:rPr lang="tr-TR" sz="2400" dirty="0"/>
              <a:t>mali yönetime ilişkin riskler</a:t>
            </a:r>
            <a:r>
              <a:rPr lang="tr-TR" sz="2400" dirty="0" smtClean="0"/>
              <a:t>.)</a:t>
            </a:r>
            <a:endParaRPr lang="tr-TR" sz="2400" dirty="0"/>
          </a:p>
          <a:p>
            <a:r>
              <a:rPr lang="tr-TR" sz="2400" dirty="0" err="1"/>
              <a:t>Operasyonel</a:t>
            </a:r>
            <a:r>
              <a:rPr lang="tr-TR" sz="2400" dirty="0"/>
              <a:t> </a:t>
            </a:r>
            <a:r>
              <a:rPr lang="tr-TR" sz="2400" dirty="0" smtClean="0"/>
              <a:t>riskler (Bir </a:t>
            </a:r>
            <a:r>
              <a:rPr lang="tr-TR" sz="2400" dirty="0"/>
              <a:t>kurumun temel iş faaliyetlerini yerine getirmesini engelleyebilecek </a:t>
            </a:r>
            <a:r>
              <a:rPr lang="tr-TR" sz="2400" dirty="0" smtClean="0"/>
              <a:t>riskler)</a:t>
            </a:r>
          </a:p>
          <a:p>
            <a:r>
              <a:rPr lang="tr-TR" sz="2400" dirty="0" smtClean="0"/>
              <a:t>Çevresel riskler (Kurumun faaliyetlerinden bağımsız olarak ortaya çıkan riskler. Yasal düzenlemeler, ekonomik ve politik değişiklikler)</a:t>
            </a:r>
          </a:p>
          <a:p>
            <a:endParaRPr lang="tr-TR" sz="2400" dirty="0"/>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13</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5555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2945"/>
            <a:ext cx="9902825" cy="7731821"/>
          </a:xfrm>
          <a:prstGeom prst="rect">
            <a:avLst/>
          </a:prstGeom>
        </p:spPr>
      </p:pic>
      <p:sp>
        <p:nvSpPr>
          <p:cNvPr id="2" name="Title 1"/>
          <p:cNvSpPr>
            <a:spLocks noGrp="1"/>
          </p:cNvSpPr>
          <p:nvPr>
            <p:ph type="title"/>
          </p:nvPr>
        </p:nvSpPr>
        <p:spPr>
          <a:xfrm>
            <a:off x="495140" y="1628466"/>
            <a:ext cx="8912543" cy="653798"/>
          </a:xfrm>
        </p:spPr>
        <p:txBody>
          <a:bodyPr>
            <a:normAutofit/>
          </a:bodyPr>
          <a:lstStyle/>
          <a:p>
            <a:pPr marL="378150" indent="-378150" algn="l">
              <a:spcBef>
                <a:spcPct val="20000"/>
              </a:spcBef>
              <a:buFont typeface="Arial"/>
              <a:buChar char="•"/>
            </a:pPr>
            <a:r>
              <a:rPr lang="tr-TR" sz="2400" dirty="0">
                <a:latin typeface="+mn-lt"/>
                <a:ea typeface="+mn-ea"/>
                <a:cs typeface="+mn-cs"/>
              </a:rPr>
              <a:t>B-Risk Yönetimine İlişkin Temel Kavramlar</a:t>
            </a:r>
            <a:endParaRPr lang="en-US" sz="2400" dirty="0">
              <a:latin typeface="+mn-lt"/>
              <a:ea typeface="+mn-ea"/>
              <a:cs typeface="+mn-cs"/>
            </a:endParaRPr>
          </a:p>
        </p:txBody>
      </p:sp>
      <p:sp>
        <p:nvSpPr>
          <p:cNvPr id="3" name="Content Placeholder 2"/>
          <p:cNvSpPr>
            <a:spLocks noGrp="1"/>
          </p:cNvSpPr>
          <p:nvPr>
            <p:ph idx="1"/>
          </p:nvPr>
        </p:nvSpPr>
        <p:spPr>
          <a:xfrm>
            <a:off x="495141" y="7866529"/>
            <a:ext cx="8912543" cy="3076459"/>
          </a:xfrm>
        </p:spPr>
        <p:txBody>
          <a:bodyPr>
            <a:normAutofit/>
          </a:bodyPr>
          <a:lstStyle/>
          <a:p>
            <a:pPr>
              <a:buNone/>
            </a:pPr>
            <a:r>
              <a:rPr lang="tr-TR" dirty="0">
                <a:latin typeface="Calibri" pitchFamily="34" charset="0"/>
              </a:rPr>
              <a:t>	</a:t>
            </a:r>
          </a:p>
          <a:p>
            <a:pPr>
              <a:buNone/>
            </a:pPr>
            <a:endParaRPr lang="tr-TR" sz="2800" dirty="0">
              <a:cs typeface="Times New Roman" pitchFamily="18" charset="0"/>
            </a:endParaRP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14</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pic>
        <p:nvPicPr>
          <p:cNvPr id="2050" name="Picture 2" descr="risk hiyerarÅisi ile ilgili gÃ¶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374" y="3053832"/>
            <a:ext cx="5836808" cy="39300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isk hiyerarÅisi ile ilgili gÃ¶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6142" y="2428867"/>
            <a:ext cx="37623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931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Arial" pitchFamily="34" charset="0"/>
              </a:rPr>
              <a:t>B-Risk Yönetimine İlişkin Temel Kavramlar</a:t>
            </a:r>
            <a:endParaRPr lang="en-US" sz="2400" dirty="0">
              <a:latin typeface="+mn-lt"/>
              <a:ea typeface="+mn-ea"/>
              <a:cs typeface="Arial" pitchFamily="34" charset="0"/>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2800" b="1" dirty="0">
                <a:cs typeface="Arial" pitchFamily="34" charset="0"/>
              </a:rPr>
              <a:t>Risk Yönetimi</a:t>
            </a:r>
          </a:p>
          <a:p>
            <a:pPr algn="just"/>
            <a:r>
              <a:rPr lang="tr-TR" sz="2400" dirty="0">
                <a:cs typeface="Arial" pitchFamily="34" charset="0"/>
              </a:rPr>
              <a:t>Risk Yönetimi; kurumun amaçlarını gerçekleştirmek üzere makul bir güvence sağlamak amacıyla potansiyel olay ve durumları belirlemek, değerlendirmek, </a:t>
            </a:r>
            <a:r>
              <a:rPr lang="es-ES" sz="2400" dirty="0">
                <a:cs typeface="Arial" pitchFamily="34" charset="0"/>
              </a:rPr>
              <a:t>y</a:t>
            </a:r>
            <a:r>
              <a:rPr lang="tr-TR" sz="2400" dirty="0">
                <a:cs typeface="Arial" pitchFamily="34" charset="0"/>
              </a:rPr>
              <a:t>ö</a:t>
            </a:r>
            <a:r>
              <a:rPr lang="es-ES" sz="2400" dirty="0">
                <a:cs typeface="Arial" pitchFamily="34" charset="0"/>
              </a:rPr>
              <a:t>netmek ve kontrol etme s</a:t>
            </a:r>
            <a:r>
              <a:rPr lang="tr-TR" sz="2400" dirty="0">
                <a:cs typeface="Arial" pitchFamily="34" charset="0"/>
              </a:rPr>
              <a:t>ü</a:t>
            </a:r>
            <a:r>
              <a:rPr lang="es-ES" sz="2400" dirty="0">
                <a:cs typeface="Arial" pitchFamily="34" charset="0"/>
              </a:rPr>
              <a:t>recidir</a:t>
            </a:r>
            <a:r>
              <a:rPr lang="tr-TR" sz="2400" dirty="0" smtClean="0">
                <a:cs typeface="Arial" pitchFamily="34" charset="0"/>
              </a:rPr>
              <a:t>. </a:t>
            </a:r>
            <a:r>
              <a:rPr lang="tr-TR" sz="2400" i="1" dirty="0">
                <a:cs typeface="Arial" pitchFamily="34" charset="0"/>
              </a:rPr>
              <a:t>	(IIA – Uluslararası İç Denetim Enstitüsü)</a:t>
            </a:r>
            <a:endParaRPr lang="en-US" sz="2400" i="1" dirty="0">
              <a:cs typeface="Arial" pitchFamily="34" charset="0"/>
            </a:endParaRPr>
          </a:p>
          <a:p>
            <a:pPr algn="just"/>
            <a:r>
              <a:rPr lang="tr-TR" sz="2400" dirty="0"/>
              <a:t>Risk yönetimi; Risklerin tanımlanması, değerlendirilmesi ve etkisinin kabul edilebilir bir seviyede tutulabilmesi için gerekli kontrollerin uygulanması, gözden geçirilmesi ve raporlanmasını sağlayan bir yönetim sürecidir. </a:t>
            </a:r>
            <a:r>
              <a:rPr lang="tr-TR" sz="2400" i="1" dirty="0" smtClean="0"/>
              <a:t>(</a:t>
            </a:r>
            <a:r>
              <a:rPr lang="tr-TR" sz="2400" i="1" dirty="0"/>
              <a:t>Kamu İç Denetim Rehberi)</a:t>
            </a:r>
            <a:endParaRPr lang="tr-TR" sz="2400" dirty="0"/>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15</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272698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000" dirty="0">
                <a:latin typeface="+mn-lt"/>
                <a:ea typeface="+mn-ea"/>
                <a:cs typeface="+mn-cs"/>
              </a:rPr>
              <a:t>B-Risk Yönetimine İlişkin Temel Kavramlar</a:t>
            </a:r>
            <a:endParaRPr lang="en-US" sz="2000" dirty="0">
              <a:latin typeface="+mn-lt"/>
              <a:ea typeface="+mn-ea"/>
              <a:cs typeface="+mn-cs"/>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16</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pic>
        <p:nvPicPr>
          <p:cNvPr id="10" name="Picture 3"/>
          <p:cNvPicPr>
            <a:picLocks noGrp="1" noChangeAspect="1" noChangeArrowheads="1"/>
          </p:cNvPicPr>
          <p:nvPr>
            <p:ph idx="1"/>
          </p:nvPr>
        </p:nvPicPr>
        <p:blipFill>
          <a:blip r:embed="rId4" cstate="print"/>
          <a:srcRect/>
          <a:stretch>
            <a:fillRect/>
          </a:stretch>
        </p:blipFill>
        <p:spPr bwMode="auto">
          <a:xfrm>
            <a:off x="2846990" y="2774950"/>
            <a:ext cx="4208845" cy="4143375"/>
          </a:xfrm>
          <a:prstGeom prst="rect">
            <a:avLst/>
          </a:prstGeom>
          <a:noFill/>
          <a:ln w="9525">
            <a:noFill/>
            <a:miter lim="800000"/>
            <a:headEnd/>
            <a:tailEnd/>
          </a:ln>
        </p:spPr>
      </p:pic>
      <p:sp>
        <p:nvSpPr>
          <p:cNvPr id="11" name="15 Metin kutusu"/>
          <p:cNvSpPr txBox="1"/>
          <p:nvPr/>
        </p:nvSpPr>
        <p:spPr>
          <a:xfrm>
            <a:off x="6140381" y="4595903"/>
            <a:ext cx="2088232" cy="646331"/>
          </a:xfrm>
          <a:prstGeom prst="rect">
            <a:avLst/>
          </a:prstGeom>
          <a:noFill/>
        </p:spPr>
        <p:txBody>
          <a:bodyPr wrap="square" rtlCol="0">
            <a:spAutoFit/>
          </a:bodyPr>
          <a:lstStyle/>
          <a:p>
            <a:r>
              <a:rPr lang="tr-TR" dirty="0" smtClean="0"/>
              <a:t>2.Risklerin değerlendirilmesi</a:t>
            </a:r>
            <a:endParaRPr lang="tr-TR" dirty="0"/>
          </a:p>
        </p:txBody>
      </p:sp>
      <p:sp>
        <p:nvSpPr>
          <p:cNvPr id="12" name="13 Metin kutusu"/>
          <p:cNvSpPr txBox="1"/>
          <p:nvPr/>
        </p:nvSpPr>
        <p:spPr>
          <a:xfrm>
            <a:off x="3812583" y="2659286"/>
            <a:ext cx="3130657" cy="400110"/>
          </a:xfrm>
          <a:prstGeom prst="rect">
            <a:avLst/>
          </a:prstGeom>
          <a:noFill/>
        </p:spPr>
        <p:txBody>
          <a:bodyPr wrap="square" rtlCol="0">
            <a:spAutoFit/>
          </a:bodyPr>
          <a:lstStyle/>
          <a:p>
            <a:r>
              <a:rPr lang="tr-TR" dirty="0" smtClean="0"/>
              <a:t>1.Risklerin tespit edilmesi</a:t>
            </a:r>
            <a:endParaRPr lang="tr-TR" dirty="0"/>
          </a:p>
        </p:txBody>
      </p:sp>
      <p:sp>
        <p:nvSpPr>
          <p:cNvPr id="13" name="16 Metin kutusu"/>
          <p:cNvSpPr txBox="1"/>
          <p:nvPr/>
        </p:nvSpPr>
        <p:spPr>
          <a:xfrm>
            <a:off x="3688597" y="6465121"/>
            <a:ext cx="3367237" cy="400110"/>
          </a:xfrm>
          <a:prstGeom prst="rect">
            <a:avLst/>
          </a:prstGeom>
          <a:noFill/>
        </p:spPr>
        <p:txBody>
          <a:bodyPr wrap="square" rtlCol="0">
            <a:spAutoFit/>
          </a:bodyPr>
          <a:lstStyle/>
          <a:p>
            <a:r>
              <a:rPr lang="tr-TR" dirty="0" smtClean="0"/>
              <a:t>3.Risklere cevap verilmesi</a:t>
            </a:r>
            <a:endParaRPr lang="tr-TR" dirty="0"/>
          </a:p>
        </p:txBody>
      </p:sp>
      <p:sp>
        <p:nvSpPr>
          <p:cNvPr id="14" name="14 Metin kutusu"/>
          <p:cNvSpPr txBox="1"/>
          <p:nvPr/>
        </p:nvSpPr>
        <p:spPr>
          <a:xfrm>
            <a:off x="647161" y="4458818"/>
            <a:ext cx="3041436" cy="707886"/>
          </a:xfrm>
          <a:prstGeom prst="rect">
            <a:avLst/>
          </a:prstGeom>
          <a:noFill/>
        </p:spPr>
        <p:txBody>
          <a:bodyPr wrap="square" rtlCol="0">
            <a:spAutoFit/>
          </a:bodyPr>
          <a:lstStyle/>
          <a:p>
            <a:r>
              <a:rPr lang="tr-TR" dirty="0" smtClean="0"/>
              <a:t>4.Risklerin gözden geçirilmesi ve raporlanması</a:t>
            </a:r>
            <a:endParaRPr lang="tr-TR" dirty="0"/>
          </a:p>
        </p:txBody>
      </p:sp>
      <p:sp>
        <p:nvSpPr>
          <p:cNvPr id="15" name="17 Metin kutusu"/>
          <p:cNvSpPr txBox="1"/>
          <p:nvPr/>
        </p:nvSpPr>
        <p:spPr>
          <a:xfrm>
            <a:off x="4065891" y="4134238"/>
            <a:ext cx="1728192" cy="1569660"/>
          </a:xfrm>
          <a:prstGeom prst="rect">
            <a:avLst/>
          </a:prstGeom>
          <a:noFill/>
        </p:spPr>
        <p:txBody>
          <a:bodyPr wrap="square" rtlCol="0">
            <a:spAutoFit/>
          </a:bodyPr>
          <a:lstStyle/>
          <a:p>
            <a:r>
              <a:rPr lang="tr-TR" sz="3200" b="1" dirty="0" smtClean="0"/>
              <a:t>Risk Yönetimi Süreci</a:t>
            </a:r>
            <a:endParaRPr lang="tr-TR" sz="3200" b="1" dirty="0"/>
          </a:p>
        </p:txBody>
      </p:sp>
    </p:spTree>
    <p:extLst>
      <p:ext uri="{BB962C8B-B14F-4D97-AF65-F5344CB8AC3E}">
        <p14:creationId xmlns:p14="http://schemas.microsoft.com/office/powerpoint/2010/main" val="2717664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marL="378150" indent="-378150">
              <a:spcBef>
                <a:spcPct val="20000"/>
              </a:spcBef>
            </a:pPr>
            <a:r>
              <a:rPr lang="tr-TR" sz="2400" dirty="0">
                <a:latin typeface="+mn-lt"/>
                <a:ea typeface="+mn-ea"/>
                <a:cs typeface="+mn-cs"/>
              </a:rPr>
              <a:t>B-Risk Yönetimine İlişkin Temel Kavramlar</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lvl="1">
              <a:buNone/>
            </a:pPr>
            <a:r>
              <a:rPr lang="tr-TR" sz="2800" b="1" dirty="0"/>
              <a:t>1.Risklerin tespit edilmesi</a:t>
            </a:r>
          </a:p>
          <a:p>
            <a:pPr algn="just">
              <a:buNone/>
            </a:pPr>
            <a:r>
              <a:rPr lang="tr-TR" sz="2400" dirty="0"/>
              <a:t>	İdarenin hedeflerine ulaşmasını engelleyen veya zorlaştıran </a:t>
            </a:r>
            <a:r>
              <a:rPr lang="tr-TR" sz="2400" dirty="0" smtClean="0"/>
              <a:t>risklerin </a:t>
            </a:r>
            <a:r>
              <a:rPr lang="tr-TR" sz="2400" dirty="0"/>
              <a:t>belirlenmesi, gruplandırılması ve güncellenmesi sürecidir. </a:t>
            </a:r>
          </a:p>
          <a:p>
            <a:pPr algn="just">
              <a:buNone/>
            </a:pPr>
            <a:r>
              <a:rPr lang="tr-TR" sz="2400" dirty="0"/>
              <a:t>	Riskleri tespit etmek için yaygın olarak kullanılan yöntemlere </a:t>
            </a:r>
            <a:r>
              <a:rPr lang="tr-TR" sz="2400" dirty="0" smtClean="0"/>
              <a:t> </a:t>
            </a:r>
            <a:r>
              <a:rPr lang="tr-TR" sz="2400" dirty="0"/>
              <a:t>GZFT/SWOT Analizi (güçlü ve zayıf yönler, fırsatlar, tehditler) ve  beyin fırtınasını örnek olarak verebiliriz.</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17</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2558608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marL="378150" indent="-378150">
              <a:spcBef>
                <a:spcPct val="20000"/>
              </a:spcBef>
            </a:pPr>
            <a:r>
              <a:rPr lang="tr-TR" sz="2800" dirty="0">
                <a:latin typeface="Calibri" pitchFamily="34" charset="0"/>
                <a:ea typeface="+mn-ea"/>
                <a:cs typeface="+mn-cs"/>
              </a:rPr>
              <a:t>B-Risk Yönetimine İlişkin Temel Kavramlar</a:t>
            </a:r>
            <a:endParaRPr lang="en-US" sz="2800" dirty="0">
              <a:latin typeface="Calibri" pitchFamily="34" charset="0"/>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2800" b="1" dirty="0">
                <a:latin typeface="Calibri" pitchFamily="34" charset="0"/>
                <a:cs typeface="Times New Roman" pitchFamily="18" charset="0"/>
              </a:rPr>
              <a:t>2.Risklerin değerlendirilmesi</a:t>
            </a:r>
          </a:p>
          <a:p>
            <a:pPr>
              <a:buNone/>
            </a:pPr>
            <a:r>
              <a:rPr lang="tr-TR" sz="2800" dirty="0">
                <a:latin typeface="Calibri" pitchFamily="34" charset="0"/>
              </a:rPr>
              <a:t>	Risklerin;</a:t>
            </a:r>
          </a:p>
          <a:p>
            <a:pPr>
              <a:buNone/>
            </a:pPr>
            <a:r>
              <a:rPr lang="tr-TR" sz="2800" dirty="0">
                <a:latin typeface="Calibri" pitchFamily="34" charset="0"/>
              </a:rPr>
              <a:t>	- ölçülmesi, </a:t>
            </a:r>
          </a:p>
          <a:p>
            <a:pPr>
              <a:buNone/>
            </a:pPr>
            <a:r>
              <a:rPr lang="tr-TR" sz="2800" dirty="0">
                <a:latin typeface="Calibri" pitchFamily="34" charset="0"/>
              </a:rPr>
              <a:t>	- </a:t>
            </a:r>
            <a:r>
              <a:rPr lang="tr-TR" sz="2800" dirty="0" err="1">
                <a:latin typeface="Calibri" pitchFamily="34" charset="0"/>
              </a:rPr>
              <a:t>önceliklendirilmesi</a:t>
            </a:r>
            <a:r>
              <a:rPr lang="tr-TR" sz="2800" dirty="0">
                <a:latin typeface="Calibri" pitchFamily="34" charset="0"/>
              </a:rPr>
              <a:t>, </a:t>
            </a:r>
          </a:p>
          <a:p>
            <a:pPr>
              <a:buNone/>
            </a:pPr>
            <a:r>
              <a:rPr lang="tr-TR" sz="2800" dirty="0">
                <a:latin typeface="Calibri" pitchFamily="34" charset="0"/>
              </a:rPr>
              <a:t>	- kaydedilmesi</a:t>
            </a:r>
          </a:p>
          <a:p>
            <a:pPr>
              <a:buNone/>
            </a:pPr>
            <a:r>
              <a:rPr lang="tr-TR" sz="2800" dirty="0">
                <a:latin typeface="Calibri" pitchFamily="34" charset="0"/>
              </a:rPr>
              <a:t> aşamalarını kapsar. </a:t>
            </a:r>
            <a:endParaRPr lang="tr-TR" sz="2800" b="1" dirty="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18</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086187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B-Risk Yönetimine İlişkin Temel Kavramlar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lnSpcReduction="10000"/>
          </a:bodyPr>
          <a:lstStyle/>
          <a:p>
            <a:pPr marL="342900" lvl="1" indent="-342900" algn="just">
              <a:buNone/>
            </a:pPr>
            <a:r>
              <a:rPr lang="tr-TR" sz="2800" b="1" dirty="0" smtClean="0"/>
              <a:t>    Risklerin </a:t>
            </a:r>
            <a:r>
              <a:rPr lang="tr-TR" sz="2800" b="1" dirty="0"/>
              <a:t>ölçülmesi;</a:t>
            </a:r>
            <a:r>
              <a:rPr lang="tr-TR" sz="2800" dirty="0"/>
              <a:t> her riskin gerçekleşme </a:t>
            </a:r>
            <a:r>
              <a:rPr lang="tr-TR" sz="2800" b="1" dirty="0"/>
              <a:t>olasılığı</a:t>
            </a:r>
            <a:r>
              <a:rPr lang="tr-TR" sz="2800" dirty="0"/>
              <a:t> ile bu riskin meydana gelmesi halinde, idarenin hedef ve faaliyetleri üzerinde yaratacağı </a:t>
            </a:r>
            <a:r>
              <a:rPr lang="tr-TR" sz="2800" b="1" dirty="0"/>
              <a:t>etki</a:t>
            </a:r>
            <a:r>
              <a:rPr lang="tr-TR" sz="2800" dirty="0"/>
              <a:t>nin hesaplanmasıdır. </a:t>
            </a:r>
            <a:r>
              <a:rPr lang="tr-TR" sz="2800" dirty="0" smtClean="0"/>
              <a:t>(</a:t>
            </a:r>
            <a:r>
              <a:rPr lang="tr-TR" sz="2000" b="1" dirty="0" smtClean="0"/>
              <a:t>RİSK</a:t>
            </a:r>
            <a:r>
              <a:rPr lang="tr-TR" sz="2000" b="1" dirty="0"/>
              <a:t>= OLASILIK X </a:t>
            </a:r>
            <a:r>
              <a:rPr lang="tr-TR" sz="2000" b="1" dirty="0" smtClean="0"/>
              <a:t>ETKİ)</a:t>
            </a:r>
          </a:p>
          <a:p>
            <a:pPr marL="342900" lvl="1" indent="-342900" algn="just">
              <a:buNone/>
            </a:pPr>
            <a:r>
              <a:rPr lang="tr-TR" sz="2800" b="1" dirty="0" smtClean="0">
                <a:latin typeface="Calibri" pitchFamily="34" charset="0"/>
              </a:rPr>
              <a:t>    Risklerin </a:t>
            </a:r>
            <a:r>
              <a:rPr lang="tr-TR" sz="2800" b="1" dirty="0" err="1">
                <a:latin typeface="Calibri" pitchFamily="34" charset="0"/>
              </a:rPr>
              <a:t>önceliklendirilmesi</a:t>
            </a:r>
            <a:r>
              <a:rPr lang="tr-TR" sz="2800" b="1" dirty="0">
                <a:latin typeface="Calibri" pitchFamily="34" charset="0"/>
              </a:rPr>
              <a:t>;</a:t>
            </a:r>
            <a:r>
              <a:rPr lang="tr-TR" sz="2800" dirty="0">
                <a:latin typeface="Calibri" pitchFamily="34" charset="0"/>
              </a:rPr>
              <a:t> risklerin ölçme sonucunda aldıkları puanlar doğrultusunda önem derecesine göre sıralanmasıdır. </a:t>
            </a:r>
            <a:endParaRPr lang="tr-TR" sz="2800" dirty="0" smtClean="0">
              <a:latin typeface="Calibri" pitchFamily="34" charset="0"/>
            </a:endParaRPr>
          </a:p>
          <a:p>
            <a:pPr marL="342900" lvl="1" indent="-342900" algn="just">
              <a:buNone/>
            </a:pPr>
            <a:r>
              <a:rPr lang="tr-TR" sz="2800" b="1" dirty="0" smtClean="0">
                <a:latin typeface="Calibri" pitchFamily="34" charset="0"/>
              </a:rPr>
              <a:t>    Risklerin </a:t>
            </a:r>
            <a:r>
              <a:rPr lang="tr-TR" sz="2800" b="1" dirty="0">
                <a:latin typeface="Calibri" pitchFamily="34" charset="0"/>
              </a:rPr>
              <a:t>kaydedilmesi; </a:t>
            </a:r>
            <a:r>
              <a:rPr lang="tr-TR" sz="2800" dirty="0">
                <a:latin typeface="Calibri" pitchFamily="34" charset="0"/>
              </a:rPr>
              <a:t> tespit edilen her bir riskin numaralandırılarak yetkili kişiler tarafından onaylanması ve kayıt altına alınmasıdır. </a:t>
            </a:r>
          </a:p>
          <a:p>
            <a:pPr marL="342900" lvl="1" indent="-342900">
              <a:buNone/>
            </a:pPr>
            <a:endParaRPr lang="tr-TR" sz="2800" dirty="0"/>
          </a:p>
          <a:p>
            <a:pPr marL="342900" lvl="1" indent="-342900">
              <a:buNone/>
            </a:pPr>
            <a:endParaRPr lang="tr-TR" sz="2800" b="1" dirty="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19</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146801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B-Risk Yönetimine İlişkin Temel Kavramlar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marL="504200" lvl="1" indent="0">
              <a:buNone/>
            </a:pPr>
            <a:r>
              <a:rPr lang="tr-TR" sz="2800" b="1" dirty="0"/>
              <a:t>Risk Haritası</a:t>
            </a:r>
          </a:p>
          <a:p>
            <a:pPr lvl="1"/>
            <a:r>
              <a:rPr lang="tr-TR" sz="2800" dirty="0"/>
              <a:t>Tespit edilen riskler olasılık ve etki açısından 1 den </a:t>
            </a:r>
            <a:r>
              <a:rPr lang="tr-TR" sz="2800" dirty="0" smtClean="0"/>
              <a:t>5 </a:t>
            </a:r>
            <a:r>
              <a:rPr lang="tr-TR" sz="2800" dirty="0"/>
              <a:t>e kadar puanlanır. </a:t>
            </a:r>
          </a:p>
          <a:p>
            <a:pPr lvl="1"/>
            <a:r>
              <a:rPr lang="tr-TR" sz="2800" dirty="0"/>
              <a:t>Puanlar yüksekten düşüğe doğru sıralanır. </a:t>
            </a:r>
          </a:p>
          <a:p>
            <a:pPr lvl="1" algn="just"/>
            <a:r>
              <a:rPr lang="tr-TR" sz="2800" dirty="0"/>
              <a:t>Belirlenen risk stratejisine göre riskler, yüksek, orta ve düşük olmak üzere üç kategoriye ayrılır ve  bu çerçevede idarenin risk haritası oluşturulur.</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20</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2023759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5400" dirty="0"/>
              <a:t>B-Risk Yönetimine İlişkin Temel Kavramlar</a:t>
            </a:r>
            <a:endParaRPr lang="tr-TR" dirty="0"/>
          </a:p>
        </p:txBody>
      </p:sp>
      <p:pic>
        <p:nvPicPr>
          <p:cNvPr id="7" name="İçerik Yer Tutucusu 6"/>
          <p:cNvPicPr>
            <a:picLocks noGrp="1" noChangeAspect="1"/>
          </p:cNvPicPr>
          <p:nvPr>
            <p:ph idx="1"/>
          </p:nvPr>
        </p:nvPicPr>
        <p:blipFill>
          <a:blip r:embed="rId2"/>
          <a:stretch>
            <a:fillRect/>
          </a:stretch>
        </p:blipFill>
        <p:spPr>
          <a:xfrm>
            <a:off x="2300748" y="2485717"/>
            <a:ext cx="5211097" cy="4042902"/>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21</a:t>
            </a:fld>
            <a:endParaRPr lang="en-US"/>
          </a:p>
        </p:txBody>
      </p:sp>
    </p:spTree>
    <p:extLst>
      <p:ext uri="{BB962C8B-B14F-4D97-AF65-F5344CB8AC3E}">
        <p14:creationId xmlns:p14="http://schemas.microsoft.com/office/powerpoint/2010/main" val="4257792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B-Risk Yönetimine İlişkin Temel Kavramlar</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marL="274320" lvl="1">
              <a:buNone/>
            </a:pPr>
            <a:r>
              <a:rPr lang="tr-TR" sz="2800" b="1" dirty="0">
                <a:latin typeface="Calibri" pitchFamily="34" charset="0"/>
                <a:cs typeface="Times New Roman" pitchFamily="18" charset="0"/>
              </a:rPr>
              <a:t>3.Risklere cevap verilmesi</a:t>
            </a:r>
          </a:p>
          <a:p>
            <a:pPr marL="274320" lvl="1" algn="just">
              <a:buNone/>
            </a:pPr>
            <a:r>
              <a:rPr lang="tr-TR" sz="2400" dirty="0"/>
              <a:t>	İdareler tarafından tespit edilen risklere verilecek yanıtın ne olacağının belirlenmesi ve bu çerçevede beklenen tehditlerin azaltılması ve/veya ortaya çıkacak fırsatların değerlendirilmesidir.</a:t>
            </a:r>
          </a:p>
          <a:p>
            <a:pPr>
              <a:buNone/>
            </a:pPr>
            <a:endParaRPr lang="tr-TR" sz="3200" dirty="0">
              <a:latin typeface="Calibri" pitchFamily="34" charset="0"/>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22</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46471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B-Risk Yönetimine İlişkin Temel Kavramlar</a:t>
            </a:r>
            <a:endParaRPr lang="en-US" sz="2400" dirty="0">
              <a:latin typeface="+mn-lt"/>
              <a:ea typeface="+mn-ea"/>
              <a:cs typeface="+mn-cs"/>
            </a:endParaRPr>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23</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pic>
        <p:nvPicPr>
          <p:cNvPr id="10" name="İçerik Yer Tutucusu 6"/>
          <p:cNvPicPr>
            <a:picLocks noGrp="1" noChangeAspect="1"/>
          </p:cNvPicPr>
          <p:nvPr>
            <p:ph idx="1"/>
          </p:nvPr>
        </p:nvPicPr>
        <p:blipFill>
          <a:blip r:embed="rId4" cstate="print"/>
          <a:stretch>
            <a:fillRect/>
          </a:stretch>
        </p:blipFill>
        <p:spPr>
          <a:xfrm>
            <a:off x="1363851" y="2867187"/>
            <a:ext cx="6261315" cy="3739092"/>
          </a:xfrm>
          <a:prstGeom prst="rect">
            <a:avLst/>
          </a:prstGeom>
        </p:spPr>
      </p:pic>
    </p:spTree>
    <p:extLst>
      <p:ext uri="{BB962C8B-B14F-4D97-AF65-F5344CB8AC3E}">
        <p14:creationId xmlns:p14="http://schemas.microsoft.com/office/powerpoint/2010/main" val="1334975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C-Risk Yönetiminde Görev ve Sorumluluklar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2800" b="1" dirty="0" smtClean="0">
                <a:latin typeface="Calibri" pitchFamily="34" charset="0"/>
              </a:rPr>
              <a:t>Birim Risk Koordinatörü (BRK)</a:t>
            </a:r>
          </a:p>
          <a:p>
            <a:pPr algn="just">
              <a:buNone/>
            </a:pPr>
            <a:r>
              <a:rPr lang="tr-TR" sz="2800" dirty="0" smtClean="0"/>
              <a:t>	Birimin hedeflerini etkileyebilecek risklerin tespit edilmesini koordine eder ve rehberlik sağlar. Yıllık olarak belirlenen risk kayıtlarını ve ilgili raporları idare tarafından belirlenecek periyotlarla gözden geçirir (aylık, 3 aylık gibi) ve birim yöneticisinin de onayını alarak </a:t>
            </a:r>
            <a:r>
              <a:rPr lang="tr-TR" sz="2800" dirty="0" err="1" smtClean="0"/>
              <a:t>İRK’ye</a:t>
            </a:r>
            <a:r>
              <a:rPr lang="tr-TR" sz="2800" dirty="0" smtClean="0"/>
              <a:t> raporlar. </a:t>
            </a:r>
            <a:endParaRPr lang="tr-TR" sz="2800" dirty="0" smtClean="0">
              <a:latin typeface="Calibri" pitchFamily="34" charset="0"/>
            </a:endParaRPr>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24</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C-Risk Yönetiminde Görev ve Sorumluluklar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marL="0" indent="0">
              <a:spcBef>
                <a:spcPts val="0"/>
              </a:spcBef>
              <a:buClrTx/>
              <a:buSzTx/>
              <a:buNone/>
              <a:defRPr/>
            </a:pPr>
            <a:r>
              <a:rPr lang="tr-TR" sz="2800" b="1" dirty="0" smtClean="0"/>
              <a:t>Alt Birim Risk Koordinatörü (ARK)</a:t>
            </a:r>
          </a:p>
          <a:p>
            <a:pPr marL="0" indent="0" algn="just">
              <a:spcBef>
                <a:spcPts val="0"/>
              </a:spcBef>
              <a:buClrTx/>
              <a:buSzTx/>
              <a:buNone/>
              <a:defRPr/>
            </a:pPr>
            <a:r>
              <a:rPr lang="tr-TR" sz="2800" dirty="0" smtClean="0"/>
              <a:t>	Risklerin alt birim düzeyinde yönetilmesinin uygun 	görüldüğü idarelerde ARK, risk yönetim faaliyetlerinin 	alt birim düzeyinde koordinasyonundan sorumludur.</a:t>
            </a:r>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25</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C-Risk Yönetiminde Görev ve Sorumluluklar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2800" b="1" dirty="0" smtClean="0"/>
              <a:t>	Çalışanlar</a:t>
            </a:r>
            <a:r>
              <a:rPr lang="tr-TR" sz="2800" dirty="0" smtClean="0"/>
              <a:t> </a:t>
            </a:r>
          </a:p>
          <a:p>
            <a:pPr algn="just">
              <a:buNone/>
            </a:pPr>
            <a:r>
              <a:rPr lang="tr-TR" sz="2800" dirty="0" smtClean="0"/>
              <a:t>	Görev alanı çerçevesinde risklerin yönetilmesinden (risklerin tespit edilmesi, değerlendirilmesi, cevap verilmesi, gözden geçirilmesi ve raporlanması) sorumludur.</a:t>
            </a:r>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26</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400" dirty="0">
                <a:latin typeface="+mn-lt"/>
                <a:ea typeface="+mn-ea"/>
                <a:cs typeface="+mn-cs"/>
              </a:rPr>
              <a:t>C-Risk Yönetiminde Görev ve Sorumluluklar</a:t>
            </a:r>
            <a:endParaRPr lang="en-US" sz="24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3200" b="1" dirty="0" smtClean="0">
                <a:latin typeface="Calibri" pitchFamily="34" charset="0"/>
              </a:rPr>
              <a:t>İç Denetim Birimi</a:t>
            </a:r>
          </a:p>
          <a:p>
            <a:pPr algn="just">
              <a:buNone/>
            </a:pPr>
            <a:r>
              <a:rPr lang="tr-TR" sz="3600" dirty="0" smtClean="0"/>
              <a:t>	</a:t>
            </a:r>
            <a:r>
              <a:rPr lang="tr-TR" sz="2400" dirty="0" smtClean="0"/>
              <a:t>Risk yönetimi sürecinin etkili olup olmadığı, risklerin gereken şekilde yönetilip yönetilmediği hususunda incelemeler yaparak üst yöneticiye mevzuatları çerçevesinde gerekli raporlamaları yapar. İdareler risk yönetim sürecinin kurulması ve geliştirilmesinde, iç denetim birimlerinin kolaylaştırıcılık ve eğitim gibi danışmanlık hizmetlerinden yararlanabilirler.</a:t>
            </a:r>
            <a:endParaRPr lang="tr-TR" sz="2400" dirty="0" smtClean="0">
              <a:latin typeface="Calibri" pitchFamily="34" charset="0"/>
            </a:endParaRPr>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27</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pPr marL="378150" indent="-378150" algn="l">
              <a:lnSpc>
                <a:spcPct val="90000"/>
              </a:lnSpc>
              <a:spcBef>
                <a:spcPct val="20000"/>
              </a:spcBef>
              <a:buFont typeface="Arial"/>
              <a:buChar char="•"/>
            </a:pPr>
            <a:r>
              <a:rPr lang="tr-TR" sz="2800" dirty="0">
                <a:latin typeface="+mn-lt"/>
                <a:ea typeface="+mn-ea"/>
                <a:cs typeface="+mn-cs"/>
              </a:rPr>
              <a:t>C-Risk Yönetiminde Görev ve Sorumluluklar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3200" b="1" dirty="0" smtClean="0"/>
              <a:t>Risk yönetiminde iç denetimin üstlenemeyeceği roller</a:t>
            </a:r>
          </a:p>
          <a:p>
            <a:r>
              <a:rPr lang="tr-TR" sz="2800" dirty="0" smtClean="0"/>
              <a:t>Risk iştahını belirleme</a:t>
            </a:r>
          </a:p>
          <a:p>
            <a:pPr>
              <a:lnSpc>
                <a:spcPct val="90000"/>
              </a:lnSpc>
            </a:pPr>
            <a:r>
              <a:rPr lang="tr-TR" sz="2800" dirty="0" smtClean="0"/>
              <a:t>Riske karşı önlemler konusunda karar alma</a:t>
            </a:r>
          </a:p>
          <a:p>
            <a:pPr>
              <a:lnSpc>
                <a:spcPct val="90000"/>
              </a:lnSpc>
            </a:pPr>
            <a:r>
              <a:rPr lang="tr-TR" sz="2800" dirty="0" smtClean="0"/>
              <a:t>Yönetim adına risk önlemlerini uygulama</a:t>
            </a:r>
          </a:p>
          <a:p>
            <a:pPr>
              <a:lnSpc>
                <a:spcPct val="90000"/>
              </a:lnSpc>
            </a:pPr>
            <a:r>
              <a:rPr lang="tr-TR" sz="2800" dirty="0" smtClean="0"/>
              <a:t>Risk yönetimi ile ilgili hesap verme sorumluluğu üstlenme</a:t>
            </a:r>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28</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AYT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2825" cy="7731821"/>
          </a:xfrm>
          <a:prstGeom prst="rect">
            <a:avLst/>
          </a:prstGeom>
        </p:spPr>
      </p:pic>
      <p:sp>
        <p:nvSpPr>
          <p:cNvPr id="2" name="Title 1"/>
          <p:cNvSpPr>
            <a:spLocks noGrp="1"/>
          </p:cNvSpPr>
          <p:nvPr>
            <p:ph type="title"/>
          </p:nvPr>
        </p:nvSpPr>
        <p:spPr>
          <a:xfrm>
            <a:off x="495141" y="1860427"/>
            <a:ext cx="8912543" cy="653798"/>
          </a:xfrm>
        </p:spPr>
        <p:txBody>
          <a:bodyPr>
            <a:normAutofit/>
          </a:bodyPr>
          <a:lstStyle/>
          <a:p>
            <a:r>
              <a:rPr lang="tr-TR" sz="2800" dirty="0">
                <a:latin typeface="+mn-lt"/>
                <a:ea typeface="+mn-ea"/>
                <a:cs typeface="+mn-cs"/>
              </a:rPr>
              <a:t>C-Risk Yönetiminde Görev ve Sorumluluklar</a:t>
            </a:r>
            <a:endParaRPr lang="en-US" sz="2800" dirty="0">
              <a:latin typeface="+mn-lt"/>
              <a:ea typeface="+mn-ea"/>
              <a:cs typeface="+mn-cs"/>
            </a:endParaRPr>
          </a:p>
        </p:txBody>
      </p:sp>
      <p:sp>
        <p:nvSpPr>
          <p:cNvPr id="3" name="Content Placeholder 2"/>
          <p:cNvSpPr>
            <a:spLocks noGrp="1"/>
          </p:cNvSpPr>
          <p:nvPr>
            <p:ph idx="1"/>
          </p:nvPr>
        </p:nvSpPr>
        <p:spPr>
          <a:xfrm>
            <a:off x="495141" y="2774197"/>
            <a:ext cx="8912543" cy="4144681"/>
          </a:xfrm>
        </p:spPr>
        <p:txBody>
          <a:bodyPr>
            <a:normAutofit/>
          </a:bodyPr>
          <a:lstStyle/>
          <a:p>
            <a:pPr>
              <a:buNone/>
            </a:pPr>
            <a:r>
              <a:rPr lang="tr-TR" sz="2800" b="1" dirty="0" smtClean="0"/>
              <a:t>Strateji Geliştirme Birimleri </a:t>
            </a:r>
          </a:p>
          <a:p>
            <a:pPr algn="just">
              <a:buNone/>
            </a:pPr>
            <a:r>
              <a:rPr lang="tr-TR" sz="2800" dirty="0" smtClean="0"/>
              <a:t>	İç kontrol sisteminin değerlendirilmesi kapsamında risk yönetiminin etkinliğini değerlendirerek belirli dönemler halinde </a:t>
            </a:r>
            <a:r>
              <a:rPr lang="tr-TR" sz="2800" dirty="0" err="1" smtClean="0"/>
              <a:t>İKİYK’ye</a:t>
            </a:r>
            <a:r>
              <a:rPr lang="tr-TR" sz="2800" dirty="0" smtClean="0"/>
              <a:t> raporlanması, risk yönetimi süreçlerinin idarenin tüm birimlerinde etkin işlemesini sağlamak üzere koordinasyon, eğitim ve rehberlik hizmeti verilmesi,  </a:t>
            </a:r>
            <a:r>
              <a:rPr lang="tr-TR" sz="2800" dirty="0" err="1" smtClean="0"/>
              <a:t>İKİYK’nin</a:t>
            </a:r>
            <a:r>
              <a:rPr lang="tr-TR" sz="2800" dirty="0" smtClean="0"/>
              <a:t> sekretarya hizmetlerinin yürütülmesinden sorumludur.</a:t>
            </a:r>
          </a:p>
          <a:p>
            <a:pPr>
              <a:buNone/>
            </a:pPr>
            <a:endParaRPr lang="tr-TR" sz="2800" dirty="0" smtClean="0"/>
          </a:p>
          <a:p>
            <a:pPr>
              <a:buNone/>
            </a:pPr>
            <a:endParaRPr lang="tr-TR" sz="2800" dirty="0" smtClean="0"/>
          </a:p>
        </p:txBody>
      </p:sp>
      <p:sp>
        <p:nvSpPr>
          <p:cNvPr id="8" name="Veri Yer Tutucusu 7"/>
          <p:cNvSpPr>
            <a:spLocks noGrp="1"/>
          </p:cNvSpPr>
          <p:nvPr>
            <p:ph type="dt" sz="half" idx="10"/>
          </p:nvPr>
        </p:nvSpPr>
        <p:spPr/>
        <p:txBody>
          <a:bodyPr/>
          <a:lstStyle/>
          <a:p>
            <a:fld id="{58093310-06C1-4617-8279-73307726628C}" type="datetime1">
              <a:rPr lang="tr-TR" smtClean="0"/>
              <a:pPr/>
              <a:t>25.05.2022</a:t>
            </a:fld>
            <a:endParaRPr lang="en-US" dirty="0"/>
          </a:p>
        </p:txBody>
      </p:sp>
      <p:sp>
        <p:nvSpPr>
          <p:cNvPr id="9" name="Slayt Numarası Yer Tutucusu 8"/>
          <p:cNvSpPr>
            <a:spLocks noGrp="1"/>
          </p:cNvSpPr>
          <p:nvPr>
            <p:ph type="sldNum" sz="quarter" idx="12"/>
          </p:nvPr>
        </p:nvSpPr>
        <p:spPr/>
        <p:txBody>
          <a:bodyPr/>
          <a:lstStyle/>
          <a:p>
            <a:fld id="{FEB6F581-88DC-4152-9C52-185E85F9804A}" type="slidenum">
              <a:rPr lang="en-US" smtClean="0"/>
              <a:pPr/>
              <a:t>29</a:t>
            </a:fld>
            <a:endParaRPr lang="en-US" dirty="0"/>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Tree>
    <p:extLst>
      <p:ext uri="{BB962C8B-B14F-4D97-AF65-F5344CB8AC3E}">
        <p14:creationId xmlns:p14="http://schemas.microsoft.com/office/powerpoint/2010/main" val="3753357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5400" dirty="0" smtClean="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958282" y="1806575"/>
            <a:ext cx="7986261"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30</a:t>
            </a:fld>
            <a:endParaRPr lang="en-US"/>
          </a:p>
        </p:txBody>
      </p:sp>
    </p:spTree>
    <p:extLst>
      <p:ext uri="{BB962C8B-B14F-4D97-AF65-F5344CB8AC3E}">
        <p14:creationId xmlns:p14="http://schemas.microsoft.com/office/powerpoint/2010/main" val="2737444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a:t>Risk Yönetimi Sistemi</a:t>
            </a:r>
            <a:endParaRPr lang="tr-TR" dirty="0"/>
          </a:p>
        </p:txBody>
      </p:sp>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31</a:t>
            </a:fld>
            <a:endParaRPr lang="en-US"/>
          </a:p>
        </p:txBody>
      </p:sp>
      <p:pic>
        <p:nvPicPr>
          <p:cNvPr id="9" name="İçerik Yer Tutucusu 8"/>
          <p:cNvPicPr>
            <a:picLocks noGrp="1" noChangeAspect="1"/>
          </p:cNvPicPr>
          <p:nvPr>
            <p:ph idx="1"/>
          </p:nvPr>
        </p:nvPicPr>
        <p:blipFill>
          <a:blip r:embed="rId2"/>
          <a:stretch>
            <a:fillRect/>
          </a:stretch>
        </p:blipFill>
        <p:spPr>
          <a:xfrm>
            <a:off x="495300" y="3336461"/>
            <a:ext cx="8912225" cy="2051978"/>
          </a:xfrm>
          <a:prstGeom prst="rect">
            <a:avLst/>
          </a:prstGeom>
        </p:spPr>
      </p:pic>
    </p:spTree>
    <p:extLst>
      <p:ext uri="{BB962C8B-B14F-4D97-AF65-F5344CB8AC3E}">
        <p14:creationId xmlns:p14="http://schemas.microsoft.com/office/powerpoint/2010/main" val="2423537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1358453" y="1806575"/>
            <a:ext cx="7185919"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32</a:t>
            </a:fld>
            <a:endParaRPr lang="en-US"/>
          </a:p>
        </p:txBody>
      </p:sp>
    </p:spTree>
    <p:extLst>
      <p:ext uri="{BB962C8B-B14F-4D97-AF65-F5344CB8AC3E}">
        <p14:creationId xmlns:p14="http://schemas.microsoft.com/office/powerpoint/2010/main" val="1437511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5400" dirty="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622143" y="1806575"/>
            <a:ext cx="8658539"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33</a:t>
            </a:fld>
            <a:endParaRPr lang="en-US"/>
          </a:p>
        </p:txBody>
      </p:sp>
    </p:spTree>
    <p:extLst>
      <p:ext uri="{BB962C8B-B14F-4D97-AF65-F5344CB8AC3E}">
        <p14:creationId xmlns:p14="http://schemas.microsoft.com/office/powerpoint/2010/main" val="3671299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495300" y="2302097"/>
            <a:ext cx="8912225" cy="4120706"/>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34</a:t>
            </a:fld>
            <a:endParaRPr lang="en-US"/>
          </a:p>
        </p:txBody>
      </p:sp>
    </p:spTree>
    <p:extLst>
      <p:ext uri="{BB962C8B-B14F-4D97-AF65-F5344CB8AC3E}">
        <p14:creationId xmlns:p14="http://schemas.microsoft.com/office/powerpoint/2010/main" val="1387395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a:t>Risk Yönetimi Sistemi</a:t>
            </a:r>
            <a:endParaRPr lang="tr-TR" dirty="0"/>
          </a:p>
        </p:txBody>
      </p:sp>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35</a:t>
            </a:fld>
            <a:endParaRPr lang="en-US"/>
          </a:p>
        </p:txBody>
      </p:sp>
      <p:pic>
        <p:nvPicPr>
          <p:cNvPr id="9" name="İçerik Yer Tutucusu 8"/>
          <p:cNvPicPr>
            <a:picLocks noGrp="1" noChangeAspect="1"/>
          </p:cNvPicPr>
          <p:nvPr>
            <p:ph idx="1"/>
          </p:nvPr>
        </p:nvPicPr>
        <p:blipFill>
          <a:blip r:embed="rId2"/>
          <a:stretch>
            <a:fillRect/>
          </a:stretch>
        </p:blipFill>
        <p:spPr>
          <a:xfrm>
            <a:off x="495300" y="2252907"/>
            <a:ext cx="8912225" cy="4219085"/>
          </a:xfrm>
          <a:prstGeom prst="rect">
            <a:avLst/>
          </a:prstGeom>
        </p:spPr>
      </p:pic>
    </p:spTree>
    <p:extLst>
      <p:ext uri="{BB962C8B-B14F-4D97-AF65-F5344CB8AC3E}">
        <p14:creationId xmlns:p14="http://schemas.microsoft.com/office/powerpoint/2010/main" val="448438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5400" dirty="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495300" y="2230205"/>
            <a:ext cx="8912225" cy="4264489"/>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36</a:t>
            </a:fld>
            <a:endParaRPr lang="en-US"/>
          </a:p>
        </p:txBody>
      </p:sp>
    </p:spTree>
    <p:extLst>
      <p:ext uri="{BB962C8B-B14F-4D97-AF65-F5344CB8AC3E}">
        <p14:creationId xmlns:p14="http://schemas.microsoft.com/office/powerpoint/2010/main" val="2382884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a:t>Risk Yönetimi Sistemi</a:t>
            </a:r>
            <a:endParaRPr lang="tr-TR" dirty="0"/>
          </a:p>
        </p:txBody>
      </p:sp>
      <p:pic>
        <p:nvPicPr>
          <p:cNvPr id="7" name="İçerik Yer Tutucusu 6"/>
          <p:cNvPicPr>
            <a:picLocks noGrp="1" noChangeAspect="1"/>
          </p:cNvPicPr>
          <p:nvPr>
            <p:ph idx="1"/>
          </p:nvPr>
        </p:nvPicPr>
        <p:blipFill>
          <a:blip r:embed="rId2"/>
          <a:stretch>
            <a:fillRect/>
          </a:stretch>
        </p:blipFill>
        <p:spPr>
          <a:xfrm>
            <a:off x="495300" y="2334519"/>
            <a:ext cx="8912225" cy="4055862"/>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37</a:t>
            </a:fld>
            <a:endParaRPr lang="en-US"/>
          </a:p>
        </p:txBody>
      </p:sp>
    </p:spTree>
    <p:extLst>
      <p:ext uri="{BB962C8B-B14F-4D97-AF65-F5344CB8AC3E}">
        <p14:creationId xmlns:p14="http://schemas.microsoft.com/office/powerpoint/2010/main" val="3615623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800" dirty="0" smtClean="0"/>
              <a:t>Cevap Onay -1</a:t>
            </a:r>
            <a:endParaRPr lang="tr-TR" dirty="0"/>
          </a:p>
        </p:txBody>
      </p:sp>
      <p:pic>
        <p:nvPicPr>
          <p:cNvPr id="7" name="İçerik Yer Tutucusu 6"/>
          <p:cNvPicPr>
            <a:picLocks noGrp="1" noChangeAspect="1"/>
          </p:cNvPicPr>
          <p:nvPr>
            <p:ph idx="1"/>
          </p:nvPr>
        </p:nvPicPr>
        <p:blipFill>
          <a:blip r:embed="rId2"/>
          <a:stretch>
            <a:fillRect/>
          </a:stretch>
        </p:blipFill>
        <p:spPr>
          <a:xfrm>
            <a:off x="920746" y="1806575"/>
            <a:ext cx="8061333"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38</a:t>
            </a:fld>
            <a:endParaRPr lang="en-US"/>
          </a:p>
        </p:txBody>
      </p:sp>
    </p:spTree>
    <p:extLst>
      <p:ext uri="{BB962C8B-B14F-4D97-AF65-F5344CB8AC3E}">
        <p14:creationId xmlns:p14="http://schemas.microsoft.com/office/powerpoint/2010/main" val="115034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5400" dirty="0"/>
              <a:t>Cevap Onay </a:t>
            </a:r>
            <a:r>
              <a:rPr lang="tr-TR" sz="5400" dirty="0" smtClean="0"/>
              <a:t>-2</a:t>
            </a:r>
            <a:endParaRPr lang="tr-TR" dirty="0"/>
          </a:p>
        </p:txBody>
      </p:sp>
      <p:pic>
        <p:nvPicPr>
          <p:cNvPr id="7" name="İçerik Yer Tutucusu 6"/>
          <p:cNvPicPr>
            <a:picLocks noGrp="1" noChangeAspect="1"/>
          </p:cNvPicPr>
          <p:nvPr>
            <p:ph idx="1"/>
          </p:nvPr>
        </p:nvPicPr>
        <p:blipFill>
          <a:blip r:embed="rId2"/>
          <a:stretch>
            <a:fillRect/>
          </a:stretch>
        </p:blipFill>
        <p:spPr>
          <a:xfrm>
            <a:off x="1119098" y="1806575"/>
            <a:ext cx="7664628"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39</a:t>
            </a:fld>
            <a:endParaRPr lang="en-US"/>
          </a:p>
        </p:txBody>
      </p:sp>
    </p:spTree>
    <p:extLst>
      <p:ext uri="{BB962C8B-B14F-4D97-AF65-F5344CB8AC3E}">
        <p14:creationId xmlns:p14="http://schemas.microsoft.com/office/powerpoint/2010/main" val="1479208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Raporlar</a:t>
            </a:r>
            <a:endParaRPr lang="tr-TR" dirty="0"/>
          </a:p>
        </p:txBody>
      </p:sp>
      <p:pic>
        <p:nvPicPr>
          <p:cNvPr id="7" name="İçerik Yer Tutucusu 6"/>
          <p:cNvPicPr>
            <a:picLocks noGrp="1" noChangeAspect="1"/>
          </p:cNvPicPr>
          <p:nvPr>
            <p:ph idx="1"/>
          </p:nvPr>
        </p:nvPicPr>
        <p:blipFill>
          <a:blip r:embed="rId2"/>
          <a:stretch>
            <a:fillRect/>
          </a:stretch>
        </p:blipFill>
        <p:spPr>
          <a:xfrm>
            <a:off x="1174750" y="3171825"/>
            <a:ext cx="7553325" cy="23812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40</a:t>
            </a:fld>
            <a:endParaRPr lang="en-US"/>
          </a:p>
        </p:txBody>
      </p:sp>
    </p:spTree>
    <p:extLst>
      <p:ext uri="{BB962C8B-B14F-4D97-AF65-F5344CB8AC3E}">
        <p14:creationId xmlns:p14="http://schemas.microsoft.com/office/powerpoint/2010/main" val="229126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Özet Rapor</a:t>
            </a:r>
            <a:endParaRPr lang="tr-TR" dirty="0"/>
          </a:p>
        </p:txBody>
      </p:sp>
      <p:pic>
        <p:nvPicPr>
          <p:cNvPr id="7" name="İçerik Yer Tutucusu 6"/>
          <p:cNvPicPr>
            <a:picLocks noGrp="1" noChangeAspect="1"/>
          </p:cNvPicPr>
          <p:nvPr>
            <p:ph idx="1"/>
          </p:nvPr>
        </p:nvPicPr>
        <p:blipFill>
          <a:blip r:embed="rId2"/>
          <a:stretch>
            <a:fillRect/>
          </a:stretch>
        </p:blipFill>
        <p:spPr>
          <a:xfrm>
            <a:off x="1002890" y="1806575"/>
            <a:ext cx="7393857" cy="5372276"/>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41</a:t>
            </a:fld>
            <a:endParaRPr lang="en-US"/>
          </a:p>
        </p:txBody>
      </p:sp>
    </p:spTree>
    <p:extLst>
      <p:ext uri="{BB962C8B-B14F-4D97-AF65-F5344CB8AC3E}">
        <p14:creationId xmlns:p14="http://schemas.microsoft.com/office/powerpoint/2010/main" val="2148748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Değerlendirme Puanları</a:t>
            </a:r>
            <a:endParaRPr lang="tr-TR" dirty="0"/>
          </a:p>
        </p:txBody>
      </p:sp>
      <p:pic>
        <p:nvPicPr>
          <p:cNvPr id="7" name="İçerik Yer Tutucusu 6"/>
          <p:cNvPicPr>
            <a:picLocks noGrp="1" noChangeAspect="1"/>
          </p:cNvPicPr>
          <p:nvPr>
            <p:ph idx="1"/>
          </p:nvPr>
        </p:nvPicPr>
        <p:blipFill>
          <a:blip r:embed="rId2"/>
          <a:stretch>
            <a:fillRect/>
          </a:stretch>
        </p:blipFill>
        <p:spPr>
          <a:xfrm>
            <a:off x="2045110" y="1806575"/>
            <a:ext cx="6233651"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42</a:t>
            </a:fld>
            <a:endParaRPr lang="en-US"/>
          </a:p>
        </p:txBody>
      </p:sp>
    </p:spTree>
    <p:extLst>
      <p:ext uri="{BB962C8B-B14F-4D97-AF65-F5344CB8AC3E}">
        <p14:creationId xmlns:p14="http://schemas.microsoft.com/office/powerpoint/2010/main" val="7732842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Riskler</a:t>
            </a:r>
            <a:endParaRPr lang="tr-TR" dirty="0"/>
          </a:p>
        </p:txBody>
      </p:sp>
      <p:pic>
        <p:nvPicPr>
          <p:cNvPr id="8" name="İçerik Yer Tutucusu 7"/>
          <p:cNvPicPr>
            <a:picLocks noGrp="1" noChangeAspect="1"/>
          </p:cNvPicPr>
          <p:nvPr>
            <p:ph idx="1"/>
          </p:nvPr>
        </p:nvPicPr>
        <p:blipFill>
          <a:blip r:embed="rId2"/>
          <a:stretch>
            <a:fillRect/>
          </a:stretch>
        </p:blipFill>
        <p:spPr>
          <a:xfrm>
            <a:off x="1199535" y="1806575"/>
            <a:ext cx="6361673" cy="5111750"/>
          </a:xfrm>
          <a:prstGeom prst="rect">
            <a:avLst/>
          </a:prstGeom>
        </p:spPr>
      </p:pic>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43</a:t>
            </a:fld>
            <a:endParaRPr lang="en-US"/>
          </a:p>
        </p:txBody>
      </p:sp>
    </p:spTree>
    <p:extLst>
      <p:ext uri="{BB962C8B-B14F-4D97-AF65-F5344CB8AC3E}">
        <p14:creationId xmlns:p14="http://schemas.microsoft.com/office/powerpoint/2010/main" val="2105742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İletişim</a:t>
            </a:r>
            <a:endParaRPr lang="tr-TR" dirty="0"/>
          </a:p>
        </p:txBody>
      </p:sp>
      <p:sp>
        <p:nvSpPr>
          <p:cNvPr id="3" name="İçerik Yer Tutucusu 2"/>
          <p:cNvSpPr>
            <a:spLocks noGrp="1"/>
          </p:cNvSpPr>
          <p:nvPr>
            <p:ph idx="1"/>
          </p:nvPr>
        </p:nvSpPr>
        <p:spPr/>
        <p:txBody>
          <a:bodyPr/>
          <a:lstStyle/>
          <a:p>
            <a:endParaRPr lang="tr-TR" dirty="0" smtClean="0"/>
          </a:p>
          <a:p>
            <a:endParaRPr lang="tr-TR" dirty="0"/>
          </a:p>
          <a:p>
            <a:pPr algn="ctr"/>
            <a:r>
              <a:rPr lang="tr-TR" dirty="0" smtClean="0">
                <a:hlinkClick r:id="rId2"/>
              </a:rPr>
              <a:t>risk@gazi.edu.tr</a:t>
            </a:r>
            <a:endParaRPr lang="tr-TR" dirty="0" smtClean="0"/>
          </a:p>
          <a:p>
            <a:endParaRPr lang="tr-TR" dirty="0"/>
          </a:p>
        </p:txBody>
      </p:sp>
      <p:sp>
        <p:nvSpPr>
          <p:cNvPr id="4" name="Veri Yer Tutucusu 3"/>
          <p:cNvSpPr>
            <a:spLocks noGrp="1"/>
          </p:cNvSpPr>
          <p:nvPr>
            <p:ph type="dt" sz="half" idx="10"/>
          </p:nvPr>
        </p:nvSpPr>
        <p:spPr/>
        <p:txBody>
          <a:bodyPr/>
          <a:lstStyle/>
          <a:p>
            <a:fld id="{155B476E-E742-4E67-8C59-A8A2D9CA3180}" type="datetime1">
              <a:rPr lang="tr-TR" smtClean="0"/>
              <a:pPr/>
              <a:t>25.05.2022</a:t>
            </a:fld>
            <a:endParaRPr lang="en-US"/>
          </a:p>
        </p:txBody>
      </p:sp>
      <p:sp>
        <p:nvSpPr>
          <p:cNvPr id="5" name="Altbilgi Yer Tutucusu 4"/>
          <p:cNvSpPr>
            <a:spLocks noGrp="1"/>
          </p:cNvSpPr>
          <p:nvPr>
            <p:ph type="ftr" sz="quarter" idx="11"/>
          </p:nvPr>
        </p:nvSpPr>
        <p:spPr/>
        <p:txBody>
          <a:bodyPr/>
          <a:lstStyle/>
          <a:p>
            <a:r>
              <a:rPr lang="en-US" smtClean="0"/>
              <a:t>İç Denetim Birimi Başkanlığı</a:t>
            </a:r>
            <a:endParaRPr lang="en-US"/>
          </a:p>
        </p:txBody>
      </p:sp>
      <p:sp>
        <p:nvSpPr>
          <p:cNvPr id="6" name="Slayt Numarası Yer Tutucusu 5"/>
          <p:cNvSpPr>
            <a:spLocks noGrp="1"/>
          </p:cNvSpPr>
          <p:nvPr>
            <p:ph type="sldNum" sz="quarter" idx="12"/>
          </p:nvPr>
        </p:nvSpPr>
        <p:spPr/>
        <p:txBody>
          <a:bodyPr/>
          <a:lstStyle/>
          <a:p>
            <a:fld id="{0730640D-858F-9243-9CB1-649F5F212DF7}" type="slidenum">
              <a:rPr lang="en-US" smtClean="0"/>
              <a:pPr/>
              <a:t>44</a:t>
            </a:fld>
            <a:endParaRPr lang="en-US"/>
          </a:p>
        </p:txBody>
      </p:sp>
    </p:spTree>
    <p:extLst>
      <p:ext uri="{BB962C8B-B14F-4D97-AF65-F5344CB8AC3E}">
        <p14:creationId xmlns:p14="http://schemas.microsoft.com/office/powerpoint/2010/main" val="2204541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1186</TotalTime>
  <Words>1206</Words>
  <Application>Microsoft Office PowerPoint</Application>
  <PresentationFormat>Özel</PresentationFormat>
  <Paragraphs>298</Paragraphs>
  <Slides>44</Slides>
  <Notes>26</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44</vt:i4>
      </vt:variant>
    </vt:vector>
  </HeadingPairs>
  <TitlesOfParts>
    <vt:vector size="49" baseType="lpstr">
      <vt:lpstr>Arial</vt:lpstr>
      <vt:lpstr>Calibri</vt:lpstr>
      <vt:lpstr>HelveticaNeueLT Std Hvy Cn</vt:lpstr>
      <vt:lpstr>Times New Roman</vt:lpstr>
      <vt:lpstr>Office Theme</vt:lpstr>
      <vt:lpstr>GAZİ ÜNİVERSİTESİ  RİSK YÖNETİMİ SİSTEMİ </vt:lpstr>
      <vt:lpstr>A-İlgili Mevzuat</vt:lpstr>
      <vt:lpstr>A-İlgili Mevzuat</vt:lpstr>
      <vt:lpstr>A-İlgili Mevzuat</vt:lpstr>
      <vt:lpstr>A-İlgili Mevzuat</vt:lpstr>
      <vt:lpstr>İlgili Mevzuat</vt:lpstr>
      <vt:lpstr>A-İlgili Mevzuat</vt:lpstr>
      <vt:lpstr>A-İlgili Mevzuat</vt:lpstr>
      <vt:lpstr>Gazi Üniversitesi iç Kontrol Standartlarına Uyum Eylem Planı</vt:lpstr>
      <vt:lpstr>Gazi Üniversitesi iç Kontrol Standartlarına Uyum Eylem Planı</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B-Risk Yönetimine İlişkin Temel Kavramlar</vt:lpstr>
      <vt:lpstr>C-Risk Yönetiminde Görev ve Sorumluluklar</vt:lpstr>
      <vt:lpstr>C-Risk Yönetiminde Görev ve Sorumluluklar</vt:lpstr>
      <vt:lpstr>C-Risk Yönetiminde Görev ve Sorumluluklar</vt:lpstr>
      <vt:lpstr>C-Risk Yönetiminde Görev ve Sorumluluklar</vt:lpstr>
      <vt:lpstr>C-Risk Yönetiminde Görev ve Sorumluluklar</vt:lpstr>
      <vt:lpstr>C-Risk Yönetiminde Görev ve Sorumluluklar</vt:lpstr>
      <vt:lpstr>Risk Yönetimi Sistemi</vt:lpstr>
      <vt:lpstr>Risk Yönetimi Sistemi</vt:lpstr>
      <vt:lpstr>Risk Yönetimi Sistemi</vt:lpstr>
      <vt:lpstr>Risk Yönetimi Sistemi</vt:lpstr>
      <vt:lpstr>Risk Yönetimi Sistemi</vt:lpstr>
      <vt:lpstr>Risk Yönetimi Sistemi</vt:lpstr>
      <vt:lpstr>Risk Yönetimi Sistemi</vt:lpstr>
      <vt:lpstr>Risk Yönetimi Sistemi</vt:lpstr>
      <vt:lpstr>Cevap Onay -1</vt:lpstr>
      <vt:lpstr>Cevap Onay -2</vt:lpstr>
      <vt:lpstr>Raporlar</vt:lpstr>
      <vt:lpstr>Özet Rapor</vt:lpstr>
      <vt:lpstr>Değerlendirme Puanları</vt:lpstr>
      <vt:lpstr>Riskler</vt:lpstr>
      <vt:lpstr>İletişim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HOŞGELDİNİZ</dc:title>
  <dc:creator>Gürkan Akbaş</dc:creator>
  <cp:lastModifiedBy>STR Yedek</cp:lastModifiedBy>
  <cp:revision>168</cp:revision>
  <cp:lastPrinted>2019-01-16T13:28:20Z</cp:lastPrinted>
  <dcterms:created xsi:type="dcterms:W3CDTF">2017-10-25T15:55:19Z</dcterms:created>
  <dcterms:modified xsi:type="dcterms:W3CDTF">2022-05-25T12:20:14Z</dcterms:modified>
</cp:coreProperties>
</file>